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56" r:id="rId1"/>
  </p:sldMasterIdLst>
  <p:notesMasterIdLst>
    <p:notesMasterId r:id="rId3"/>
  </p:notesMasterIdLst>
  <p:handoutMasterIdLst>
    <p:handoutMasterId r:id="rId4"/>
  </p:handoutMasterIdLst>
  <p:sldIdLst>
    <p:sldId id="268" r:id="rId2"/>
  </p:sldIdLst>
  <p:sldSz cx="30275213" cy="42803763"/>
  <p:notesSz cx="7102475" cy="9388475"/>
  <p:embeddedFontLst>
    <p:embeddedFont>
      <p:font typeface="Impact" panose="020B0806030902050204" pitchFamily="34" charset="0"/>
      <p:regular r:id="rId5"/>
    </p:embeddedFont>
    <p:embeddedFont>
      <p:font typeface="Open Sans Extrabold" panose="020B0906030804020204" pitchFamily="34" charset="0"/>
      <p:bold r:id="rId6"/>
      <p:boldItalic r:id="rId7"/>
    </p:embeddedFont>
    <p:embeddedFont>
      <p:font typeface="Open Sans Extrabold" panose="020B0906030804020204" pitchFamily="34" charset="0"/>
      <p:bold r:id="rId6"/>
      <p:boldItalic r:id="rId7"/>
    </p:embeddedFont>
    <p:embeddedFont>
      <p:font typeface="Open Sans Light" panose="020B0306030504020204" pitchFamily="34" charset="0"/>
      <p:regular r:id="rId8"/>
      <p:italic r:id="rId9"/>
    </p:embeddedFont>
    <p:embeddedFont>
      <p:font typeface="Open Sans Semibold" panose="020B0706030804020204" pitchFamily="34" charset="0"/>
      <p:bold r:id="rId10"/>
      <p:boldItalic r:id="rId11"/>
    </p:embeddedFont>
  </p:embeddedFontLst>
  <p:defaultTextStyle>
    <a:defPPr>
      <a:defRPr lang="en-US"/>
    </a:defPPr>
    <a:lvl1pPr marL="0" algn="l" defTabSz="4453388" rtl="0" eaLnBrk="1" latinLnBrk="0" hangingPunct="1">
      <a:defRPr sz="8789" kern="1200">
        <a:solidFill>
          <a:schemeClr val="tx1"/>
        </a:solidFill>
        <a:latin typeface="+mn-lt"/>
        <a:ea typeface="+mn-ea"/>
        <a:cs typeface="+mn-cs"/>
      </a:defRPr>
    </a:lvl1pPr>
    <a:lvl2pPr marL="2226694" algn="l" defTabSz="4453388" rtl="0" eaLnBrk="1" latinLnBrk="0" hangingPunct="1">
      <a:defRPr sz="8789" kern="1200">
        <a:solidFill>
          <a:schemeClr val="tx1"/>
        </a:solidFill>
        <a:latin typeface="+mn-lt"/>
        <a:ea typeface="+mn-ea"/>
        <a:cs typeface="+mn-cs"/>
      </a:defRPr>
    </a:lvl2pPr>
    <a:lvl3pPr marL="4453388" algn="l" defTabSz="4453388" rtl="0" eaLnBrk="1" latinLnBrk="0" hangingPunct="1">
      <a:defRPr sz="8789" kern="1200">
        <a:solidFill>
          <a:schemeClr val="tx1"/>
        </a:solidFill>
        <a:latin typeface="+mn-lt"/>
        <a:ea typeface="+mn-ea"/>
        <a:cs typeface="+mn-cs"/>
      </a:defRPr>
    </a:lvl3pPr>
    <a:lvl4pPr marL="6680083" algn="l" defTabSz="4453388" rtl="0" eaLnBrk="1" latinLnBrk="0" hangingPunct="1">
      <a:defRPr sz="8789" kern="1200">
        <a:solidFill>
          <a:schemeClr val="tx1"/>
        </a:solidFill>
        <a:latin typeface="+mn-lt"/>
        <a:ea typeface="+mn-ea"/>
        <a:cs typeface="+mn-cs"/>
      </a:defRPr>
    </a:lvl4pPr>
    <a:lvl5pPr marL="8906778" algn="l" defTabSz="4453388" rtl="0" eaLnBrk="1" latinLnBrk="0" hangingPunct="1">
      <a:defRPr sz="8789" kern="1200">
        <a:solidFill>
          <a:schemeClr val="tx1"/>
        </a:solidFill>
        <a:latin typeface="+mn-lt"/>
        <a:ea typeface="+mn-ea"/>
        <a:cs typeface="+mn-cs"/>
      </a:defRPr>
    </a:lvl5pPr>
    <a:lvl6pPr marL="11133471" algn="l" defTabSz="4453388" rtl="0" eaLnBrk="1" latinLnBrk="0" hangingPunct="1">
      <a:defRPr sz="8789" kern="1200">
        <a:solidFill>
          <a:schemeClr val="tx1"/>
        </a:solidFill>
        <a:latin typeface="+mn-lt"/>
        <a:ea typeface="+mn-ea"/>
        <a:cs typeface="+mn-cs"/>
      </a:defRPr>
    </a:lvl6pPr>
    <a:lvl7pPr marL="13360166" algn="l" defTabSz="4453388" rtl="0" eaLnBrk="1" latinLnBrk="0" hangingPunct="1">
      <a:defRPr sz="8789" kern="1200">
        <a:solidFill>
          <a:schemeClr val="tx1"/>
        </a:solidFill>
        <a:latin typeface="+mn-lt"/>
        <a:ea typeface="+mn-ea"/>
        <a:cs typeface="+mn-cs"/>
      </a:defRPr>
    </a:lvl7pPr>
    <a:lvl8pPr marL="15586859" algn="l" defTabSz="4453388" rtl="0" eaLnBrk="1" latinLnBrk="0" hangingPunct="1">
      <a:defRPr sz="8789" kern="1200">
        <a:solidFill>
          <a:schemeClr val="tx1"/>
        </a:solidFill>
        <a:latin typeface="+mn-lt"/>
        <a:ea typeface="+mn-ea"/>
        <a:cs typeface="+mn-cs"/>
      </a:defRPr>
    </a:lvl8pPr>
    <a:lvl9pPr marL="17813555" algn="l" defTabSz="4453388" rtl="0" eaLnBrk="1" latinLnBrk="0" hangingPunct="1">
      <a:defRPr sz="8789" kern="1200">
        <a:solidFill>
          <a:schemeClr val="tx1"/>
        </a:solidFill>
        <a:latin typeface="+mn-lt"/>
        <a:ea typeface="+mn-ea"/>
        <a:cs typeface="+mn-cs"/>
      </a:defRPr>
    </a:lvl9pPr>
  </p:defaultTextStyle>
  <p:extLst>
    <p:ext uri="{521415D9-36F7-43E2-AB2F-B90AF26B5E84}">
      <p14:sectionLst xmlns:p14="http://schemas.microsoft.com/office/powerpoint/2010/main">
        <p14:section name="WHITE" id="{4AFA33A0-082F-4468-BFE1-D8FD258B6C96}">
          <p14:sldIdLst>
            <p14:sldId id="268"/>
          </p14:sldIdLst>
        </p14:section>
      </p14:sectionLst>
    </p:ext>
    <p:ext uri="{EFAFB233-063F-42B5-8137-9DF3F51BA10A}">
      <p15:sldGuideLst xmlns:p15="http://schemas.microsoft.com/office/powerpoint/2012/main">
        <p15:guide id="1" userDrawn="1">
          <p15:clr>
            <a:srgbClr val="F0C35C"/>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DEBD"/>
    <a:srgbClr val="FFCC99"/>
    <a:srgbClr val="E2EFDA"/>
    <a:srgbClr val="FFFF99"/>
    <a:srgbClr val="FFCC66"/>
    <a:srgbClr val="FFEDCD"/>
    <a:srgbClr val="F9CAC7"/>
    <a:srgbClr val="F9CAC8"/>
    <a:srgbClr val="F2E5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61A087-056B-4ACF-AB58-140860E83065}" v="2" dt="2025-03-19T20:43:44.0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408" autoAdjust="0"/>
    <p:restoredTop sz="92314" autoAdjust="0"/>
  </p:normalViewPr>
  <p:slideViewPr>
    <p:cSldViewPr>
      <p:cViewPr varScale="1">
        <p:scale>
          <a:sx n="22" d="100"/>
          <a:sy n="22" d="100"/>
        </p:scale>
        <p:origin x="4632" y="330"/>
      </p:cViewPr>
      <p:guideLst>
        <p:guide/>
        <p:guide orient="horz" pos="13481"/>
      </p:guideLst>
    </p:cSldViewPr>
  </p:slideViewPr>
  <p:notesTextViewPr>
    <p:cViewPr>
      <p:scale>
        <a:sx n="400" d="100"/>
        <a:sy n="400" d="100"/>
      </p:scale>
      <p:origin x="0" y="0"/>
    </p:cViewPr>
  </p:notesTextViewPr>
  <p:sorterViewPr>
    <p:cViewPr>
      <p:scale>
        <a:sx n="33" d="100"/>
        <a:sy n="33" d="100"/>
      </p:scale>
      <p:origin x="0" y="0"/>
    </p:cViewPr>
  </p:sorterViewPr>
  <p:notesViewPr>
    <p:cSldViewPr showGuides="1">
      <p:cViewPr varScale="1">
        <p:scale>
          <a:sx n="120" d="100"/>
          <a:sy n="120" d="100"/>
        </p:scale>
        <p:origin x="2460" y="12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font" Target="fonts/font3.fntdata"/><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font" Target="fonts/font7.fntdata"/><Relationship Id="rId5" Type="http://schemas.openxmlformats.org/officeDocument/2006/relationships/font" Target="fonts/font1.fntdata"/><Relationship Id="rId15" Type="http://schemas.openxmlformats.org/officeDocument/2006/relationships/tableStyles" Target="tableStyles.xml"/><Relationship Id="rId10" Type="http://schemas.openxmlformats.org/officeDocument/2006/relationships/font" Target="fonts/font6.fntdata"/><Relationship Id="rId4" Type="http://schemas.openxmlformats.org/officeDocument/2006/relationships/handoutMaster" Target="handoutMasters/handoutMaster1.xml"/><Relationship Id="rId9" Type="http://schemas.openxmlformats.org/officeDocument/2006/relationships/font" Target="fonts/font5.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vonda Tew" userId="0392e087be51e11e" providerId="LiveId" clId="{A161A087-056B-4ACF-AB58-140860E83065}"/>
    <pc:docChg chg="undo custSel modSld">
      <pc:chgData name="Revonda Tew" userId="0392e087be51e11e" providerId="LiveId" clId="{A161A087-056B-4ACF-AB58-140860E83065}" dt="2025-03-20T14:19:50.983" v="1331" actId="6549"/>
      <pc:docMkLst>
        <pc:docMk/>
      </pc:docMkLst>
      <pc:sldChg chg="modSp mod">
        <pc:chgData name="Revonda Tew" userId="0392e087be51e11e" providerId="LiveId" clId="{A161A087-056B-4ACF-AB58-140860E83065}" dt="2025-03-20T14:19:50.983" v="1331" actId="6549"/>
        <pc:sldMkLst>
          <pc:docMk/>
          <pc:sldMk cId="2100279134" sldId="268"/>
        </pc:sldMkLst>
        <pc:spChg chg="mod">
          <ac:chgData name="Revonda Tew" userId="0392e087be51e11e" providerId="LiveId" clId="{A161A087-056B-4ACF-AB58-140860E83065}" dt="2025-03-20T14:13:44.319" v="1190" actId="1076"/>
          <ac:spMkLst>
            <pc:docMk/>
            <pc:sldMk cId="2100279134" sldId="268"/>
            <ac:spMk id="2" creationId="{5DB8865C-7582-E401-999D-BDD9CCF21B28}"/>
          </ac:spMkLst>
        </pc:spChg>
        <pc:spChg chg="mod">
          <ac:chgData name="Revonda Tew" userId="0392e087be51e11e" providerId="LiveId" clId="{A161A087-056B-4ACF-AB58-140860E83065}" dt="2025-03-20T14:13:29.723" v="1189" actId="1076"/>
          <ac:spMkLst>
            <pc:docMk/>
            <pc:sldMk cId="2100279134" sldId="268"/>
            <ac:spMk id="5" creationId="{4924F746-58F4-9E01-2FBE-CF4EB60775CB}"/>
          </ac:spMkLst>
        </pc:spChg>
        <pc:spChg chg="mod">
          <ac:chgData name="Revonda Tew" userId="0392e087be51e11e" providerId="LiveId" clId="{A161A087-056B-4ACF-AB58-140860E83065}" dt="2025-03-20T13:36:18.522" v="826" actId="6549"/>
          <ac:spMkLst>
            <pc:docMk/>
            <pc:sldMk cId="2100279134" sldId="268"/>
            <ac:spMk id="9" creationId="{660868B9-DD13-28E6-FF99-0AEFBCD33BC2}"/>
          </ac:spMkLst>
        </pc:spChg>
        <pc:spChg chg="mod">
          <ac:chgData name="Revonda Tew" userId="0392e087be51e11e" providerId="LiveId" clId="{A161A087-056B-4ACF-AB58-140860E83065}" dt="2025-03-20T14:09:33.123" v="1157" actId="1076"/>
          <ac:spMkLst>
            <pc:docMk/>
            <pc:sldMk cId="2100279134" sldId="268"/>
            <ac:spMk id="10" creationId="{93B3168C-5EF7-1813-C672-DD4C77A5251D}"/>
          </ac:spMkLst>
        </pc:spChg>
        <pc:spChg chg="mod">
          <ac:chgData name="Revonda Tew" userId="0392e087be51e11e" providerId="LiveId" clId="{A161A087-056B-4ACF-AB58-140860E83065}" dt="2025-03-20T14:17:16.745" v="1295" actId="20577"/>
          <ac:spMkLst>
            <pc:docMk/>
            <pc:sldMk cId="2100279134" sldId="268"/>
            <ac:spMk id="11" creationId="{6F653A73-875C-0C30-1C8D-0CA10B77C0A4}"/>
          </ac:spMkLst>
        </pc:spChg>
        <pc:spChg chg="mod">
          <ac:chgData name="Revonda Tew" userId="0392e087be51e11e" providerId="LiveId" clId="{A161A087-056B-4ACF-AB58-140860E83065}" dt="2025-03-19T21:11:03.893" v="293" actId="1076"/>
          <ac:spMkLst>
            <pc:docMk/>
            <pc:sldMk cId="2100279134" sldId="268"/>
            <ac:spMk id="15" creationId="{F1C71ED3-59DA-C8D4-5B76-A822BA2CA6F9}"/>
          </ac:spMkLst>
        </pc:spChg>
        <pc:spChg chg="mod">
          <ac:chgData name="Revonda Tew" userId="0392e087be51e11e" providerId="LiveId" clId="{A161A087-056B-4ACF-AB58-140860E83065}" dt="2025-03-20T14:09:28.405" v="1156" actId="14100"/>
          <ac:spMkLst>
            <pc:docMk/>
            <pc:sldMk cId="2100279134" sldId="268"/>
            <ac:spMk id="17" creationId="{E7A70D2E-75DB-64FA-61B0-3846245932F7}"/>
          </ac:spMkLst>
        </pc:spChg>
        <pc:spChg chg="mod">
          <ac:chgData name="Revonda Tew" userId="0392e087be51e11e" providerId="LiveId" clId="{A161A087-056B-4ACF-AB58-140860E83065}" dt="2025-03-20T14:19:50.983" v="1331" actId="6549"/>
          <ac:spMkLst>
            <pc:docMk/>
            <pc:sldMk cId="2100279134" sldId="268"/>
            <ac:spMk id="66" creationId="{1AFA90C8-73BD-F4D8-A2D1-39534D0CA938}"/>
          </ac:spMkLst>
        </pc:spChg>
        <pc:graphicFrameChg chg="mod modGraphic">
          <ac:chgData name="Revonda Tew" userId="0392e087be51e11e" providerId="LiveId" clId="{A161A087-056B-4ACF-AB58-140860E83065}" dt="2025-03-20T13:33:05.651" v="791" actId="207"/>
          <ac:graphicFrameMkLst>
            <pc:docMk/>
            <pc:sldMk cId="2100279134" sldId="268"/>
            <ac:graphicFrameMk id="8" creationId="{EA3DDD19-8709-43C3-F886-22F6FEBB3477}"/>
          </ac:graphicFrameMkLst>
        </pc:graphicFrameChg>
        <pc:picChg chg="mod">
          <ac:chgData name="Revonda Tew" userId="0392e087be51e11e" providerId="LiveId" clId="{A161A087-056B-4ACF-AB58-140860E83065}" dt="2025-03-19T21:10:09.756" v="286" actId="1076"/>
          <ac:picMkLst>
            <pc:docMk/>
            <pc:sldMk cId="2100279134" sldId="268"/>
            <ac:picMk id="73" creationId="{140DB077-7B19-4F8B-FF3F-F7918C9AB612}"/>
          </ac:picMkLst>
        </pc:picChg>
        <pc:cxnChg chg="mod">
          <ac:chgData name="Revonda Tew" userId="0392e087be51e11e" providerId="LiveId" clId="{A161A087-056B-4ACF-AB58-140860E83065}" dt="2025-03-19T21:11:13.122" v="294" actId="1076"/>
          <ac:cxnSpMkLst>
            <pc:docMk/>
            <pc:sldMk cId="2100279134" sldId="268"/>
            <ac:cxnSpMk id="22" creationId="{A1D161BF-D04F-4BBD-3D24-222961820BAC}"/>
          </ac:cxnSpMkLst>
        </pc:cxnChg>
        <pc:cxnChg chg="mod">
          <ac:chgData name="Revonda Tew" userId="0392e087be51e11e" providerId="LiveId" clId="{A161A087-056B-4ACF-AB58-140860E83065}" dt="2025-03-20T14:19:33.420" v="1320" actId="20577"/>
          <ac:cxnSpMkLst>
            <pc:docMk/>
            <pc:sldMk cId="2100279134" sldId="268"/>
            <ac:cxnSpMk id="67" creationId="{CE04861E-89A8-01CE-C23D-E2CB5DAC0416}"/>
          </ac:cxnSpMkLst>
        </pc:cxn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578849A-B34F-9813-7640-66D1C50D6A62}"/>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16869DC8-930F-FB91-54DE-B1B0070D4259}"/>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29F54469-4BDB-4BBD-8F2A-98A21AAF982C}" type="datetimeFigureOut">
              <a:rPr lang="en-US" smtClean="0"/>
              <a:t>3/21/2025</a:t>
            </a:fld>
            <a:endParaRPr lang="en-US"/>
          </a:p>
        </p:txBody>
      </p:sp>
      <p:sp>
        <p:nvSpPr>
          <p:cNvPr id="4" name="Footer Placeholder 3">
            <a:extLst>
              <a:ext uri="{FF2B5EF4-FFF2-40B4-BE49-F238E27FC236}">
                <a16:creationId xmlns:a16="http://schemas.microsoft.com/office/drawing/2014/main" id="{FDF0F086-28E4-EFEA-ABCF-8A65C37D66C4}"/>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77EE637-03DC-41F4-355A-AA6EFDA1DE36}"/>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A1AB5E43-64C6-4257-ADE6-B7A8294C53B6}" type="slidenum">
              <a:rPr lang="en-US" smtClean="0"/>
              <a:t>‹#›</a:t>
            </a:fld>
            <a:endParaRPr lang="en-US"/>
          </a:p>
        </p:txBody>
      </p:sp>
    </p:spTree>
    <p:extLst>
      <p:ext uri="{BB962C8B-B14F-4D97-AF65-F5344CB8AC3E}">
        <p14:creationId xmlns:p14="http://schemas.microsoft.com/office/powerpoint/2010/main" val="2701654554"/>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957" userDrawn="1">
          <p15:clr>
            <a:srgbClr val="F26B43"/>
          </p15:clr>
        </p15:guide>
        <p15:guide id="2" pos="2237"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Marcador de fecha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0F24FDF9-0717-4A60-9354-9AAACB5CC92E}" type="datetimeFigureOut">
              <a:rPr lang="en-US" smtClean="0"/>
              <a:t>3/21/2025</a:t>
            </a:fld>
            <a:endParaRPr lang="en-US"/>
          </a:p>
        </p:txBody>
      </p:sp>
      <p:sp>
        <p:nvSpPr>
          <p:cNvPr id="4" name="Marcador de imagen de diapositiva 3"/>
          <p:cNvSpPr>
            <a:spLocks noGrp="1" noRot="1" noChangeAspect="1"/>
          </p:cNvSpPr>
          <p:nvPr>
            <p:ph type="sldImg" idx="2"/>
          </p:nvPr>
        </p:nvSpPr>
        <p:spPr>
          <a:xfrm>
            <a:off x="2430463" y="1173163"/>
            <a:ext cx="22415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Marcador de notas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5B06D4E8-2442-4F22-AB22-1FAF65D5A3DA}" type="slidenum">
              <a:rPr lang="en-US" smtClean="0"/>
              <a:t>‹#›</a:t>
            </a:fld>
            <a:endParaRPr lang="en-US"/>
          </a:p>
        </p:txBody>
      </p:sp>
    </p:spTree>
    <p:extLst>
      <p:ext uri="{BB962C8B-B14F-4D97-AF65-F5344CB8AC3E}">
        <p14:creationId xmlns:p14="http://schemas.microsoft.com/office/powerpoint/2010/main" val="402182289"/>
      </p:ext>
    </p:extLst>
  </p:cSld>
  <p:clrMap bg1="lt1" tx1="dk1" bg2="lt2" tx2="dk2" accent1="accent1" accent2="accent2" accent3="accent3" accent4="accent4" accent5="accent5" accent6="accent6" hlink="hlink" folHlink="folHlink"/>
  <p:notesStyle>
    <a:lvl1pPr marL="0" algn="l" defTabSz="914415" rtl="0" eaLnBrk="1" latinLnBrk="0" hangingPunct="1">
      <a:defRPr sz="1200" kern="1200">
        <a:solidFill>
          <a:schemeClr val="tx1"/>
        </a:solidFill>
        <a:latin typeface="+mn-lt"/>
        <a:ea typeface="+mn-ea"/>
        <a:cs typeface="+mn-cs"/>
      </a:defRPr>
    </a:lvl1pPr>
    <a:lvl2pPr marL="457208" algn="l" defTabSz="914415" rtl="0" eaLnBrk="1" latinLnBrk="0" hangingPunct="1">
      <a:defRPr sz="1200" kern="1200">
        <a:solidFill>
          <a:schemeClr val="tx1"/>
        </a:solidFill>
        <a:latin typeface="+mn-lt"/>
        <a:ea typeface="+mn-ea"/>
        <a:cs typeface="+mn-cs"/>
      </a:defRPr>
    </a:lvl2pPr>
    <a:lvl3pPr marL="914415" algn="l" defTabSz="914415" rtl="0" eaLnBrk="1" latinLnBrk="0" hangingPunct="1">
      <a:defRPr sz="1200" kern="1200">
        <a:solidFill>
          <a:schemeClr val="tx1"/>
        </a:solidFill>
        <a:latin typeface="+mn-lt"/>
        <a:ea typeface="+mn-ea"/>
        <a:cs typeface="+mn-cs"/>
      </a:defRPr>
    </a:lvl3pPr>
    <a:lvl4pPr marL="1371623" algn="l" defTabSz="914415" rtl="0" eaLnBrk="1" latinLnBrk="0" hangingPunct="1">
      <a:defRPr sz="1200" kern="1200">
        <a:solidFill>
          <a:schemeClr val="tx1"/>
        </a:solidFill>
        <a:latin typeface="+mn-lt"/>
        <a:ea typeface="+mn-ea"/>
        <a:cs typeface="+mn-cs"/>
      </a:defRPr>
    </a:lvl4pPr>
    <a:lvl5pPr marL="1828831" algn="l" defTabSz="914415" rtl="0" eaLnBrk="1" latinLnBrk="0" hangingPunct="1">
      <a:defRPr sz="1200" kern="1200">
        <a:solidFill>
          <a:schemeClr val="tx1"/>
        </a:solidFill>
        <a:latin typeface="+mn-lt"/>
        <a:ea typeface="+mn-ea"/>
        <a:cs typeface="+mn-cs"/>
      </a:defRPr>
    </a:lvl5pPr>
    <a:lvl6pPr marL="2286038" algn="l" defTabSz="914415" rtl="0" eaLnBrk="1" latinLnBrk="0" hangingPunct="1">
      <a:defRPr sz="1200" kern="1200">
        <a:solidFill>
          <a:schemeClr val="tx1"/>
        </a:solidFill>
        <a:latin typeface="+mn-lt"/>
        <a:ea typeface="+mn-ea"/>
        <a:cs typeface="+mn-cs"/>
      </a:defRPr>
    </a:lvl6pPr>
    <a:lvl7pPr marL="2743246" algn="l" defTabSz="914415" rtl="0" eaLnBrk="1" latinLnBrk="0" hangingPunct="1">
      <a:defRPr sz="1200" kern="1200">
        <a:solidFill>
          <a:schemeClr val="tx1"/>
        </a:solidFill>
        <a:latin typeface="+mn-lt"/>
        <a:ea typeface="+mn-ea"/>
        <a:cs typeface="+mn-cs"/>
      </a:defRPr>
    </a:lvl7pPr>
    <a:lvl8pPr marL="3200453" algn="l" defTabSz="914415" rtl="0" eaLnBrk="1" latinLnBrk="0" hangingPunct="1">
      <a:defRPr sz="1200" kern="1200">
        <a:solidFill>
          <a:schemeClr val="tx1"/>
        </a:solidFill>
        <a:latin typeface="+mn-lt"/>
        <a:ea typeface="+mn-ea"/>
        <a:cs typeface="+mn-cs"/>
      </a:defRPr>
    </a:lvl8pPr>
    <a:lvl9pPr marL="3657660" algn="l" defTabSz="91441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3FD88-1953-FF5C-8EA4-21FC9AB271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8274E4-1EEA-FB7F-0D3B-A7E3C7C0A3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C73E50-1ED9-B3E4-A700-CA3C5B2736FE}"/>
              </a:ext>
            </a:extLst>
          </p:cNvPr>
          <p:cNvSpPr>
            <a:spLocks noGrp="1"/>
          </p:cNvSpPr>
          <p:nvPr>
            <p:ph type="body" idx="1"/>
          </p:nvPr>
        </p:nvSpPr>
        <p:spPr/>
        <p:txBody>
          <a:bodyPr/>
          <a:lstStyle/>
          <a:p>
            <a:br>
              <a:rPr lang="en-US" dirty="0"/>
            </a:br>
            <a:endParaRPr lang="en-US" dirty="0"/>
          </a:p>
        </p:txBody>
      </p:sp>
      <p:sp>
        <p:nvSpPr>
          <p:cNvPr id="4" name="Slide Number Placeholder 3">
            <a:extLst>
              <a:ext uri="{FF2B5EF4-FFF2-40B4-BE49-F238E27FC236}">
                <a16:creationId xmlns:a16="http://schemas.microsoft.com/office/drawing/2014/main" id="{FC9D10B3-3219-D00F-F3EE-CACA601EF0B0}"/>
              </a:ext>
            </a:extLst>
          </p:cNvPr>
          <p:cNvSpPr>
            <a:spLocks noGrp="1"/>
          </p:cNvSpPr>
          <p:nvPr>
            <p:ph type="sldNum" sz="quarter" idx="5"/>
          </p:nvPr>
        </p:nvSpPr>
        <p:spPr/>
        <p:txBody>
          <a:bodyPr/>
          <a:lstStyle/>
          <a:p>
            <a:fld id="{5B06D4E8-2442-4F22-AB22-1FAF65D5A3DA}" type="slidenum">
              <a:rPr lang="en-US" smtClean="0"/>
              <a:t>1</a:t>
            </a:fld>
            <a:endParaRPr lang="en-US"/>
          </a:p>
        </p:txBody>
      </p:sp>
    </p:spTree>
    <p:extLst>
      <p:ext uri="{BB962C8B-B14F-4D97-AF65-F5344CB8AC3E}">
        <p14:creationId xmlns:p14="http://schemas.microsoft.com/office/powerpoint/2010/main" val="35831034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JP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8FB90424-D5DB-F666-6F84-C3FE4D5D16D2}"/>
              </a:ext>
            </a:extLst>
          </p:cNvPr>
          <p:cNvGrpSpPr/>
          <p:nvPr userDrawn="1"/>
        </p:nvGrpSpPr>
        <p:grpSpPr>
          <a:xfrm>
            <a:off x="21462206" y="40583171"/>
            <a:ext cx="7997170" cy="1384608"/>
            <a:chOff x="21017706" y="40350509"/>
            <a:chExt cx="7997170" cy="1384300"/>
          </a:xfrm>
        </p:grpSpPr>
        <p:sp>
          <p:nvSpPr>
            <p:cNvPr id="6" name="TextBox 5">
              <a:extLst>
                <a:ext uri="{FF2B5EF4-FFF2-40B4-BE49-F238E27FC236}">
                  <a16:creationId xmlns:a16="http://schemas.microsoft.com/office/drawing/2014/main" id="{3C030F56-01BB-0295-064C-D3B22412F416}"/>
                </a:ext>
              </a:extLst>
            </p:cNvPr>
            <p:cNvSpPr txBox="1"/>
            <p:nvPr userDrawn="1"/>
          </p:nvSpPr>
          <p:spPr>
            <a:xfrm>
              <a:off x="21036756" y="41050279"/>
              <a:ext cx="6539509" cy="556631"/>
            </a:xfrm>
            <a:prstGeom prst="rect">
              <a:avLst/>
            </a:prstGeom>
            <a:noFill/>
          </p:spPr>
          <p:txBody>
            <a:bodyPr wrap="square" rtlCol="0">
              <a:spAutoFit/>
            </a:bodyPr>
            <a:lstStyle/>
            <a:p>
              <a:pPr algn="r"/>
              <a:r>
                <a:rPr lang="en-US" sz="3018" spc="-21">
                  <a:solidFill>
                    <a:schemeClr val="accent1"/>
                  </a:solidFill>
                  <a:latin typeface="Arial" panose="020B0604020202020204" pitchFamily="34" charset="0"/>
                  <a:cs typeface="Arial" panose="020B0604020202020204" pitchFamily="34" charset="0"/>
                </a:rPr>
                <a:t>Risk and reliability specialists</a:t>
              </a:r>
            </a:p>
          </p:txBody>
        </p:sp>
        <p:sp>
          <p:nvSpPr>
            <p:cNvPr id="7" name="TextBox 6">
              <a:extLst>
                <a:ext uri="{FF2B5EF4-FFF2-40B4-BE49-F238E27FC236}">
                  <a16:creationId xmlns:a16="http://schemas.microsoft.com/office/drawing/2014/main" id="{6CCB032E-B156-C35B-A7D8-F222E4530052}"/>
                </a:ext>
              </a:extLst>
            </p:cNvPr>
            <p:cNvSpPr txBox="1"/>
            <p:nvPr userDrawn="1"/>
          </p:nvSpPr>
          <p:spPr>
            <a:xfrm>
              <a:off x="21017706" y="40535005"/>
              <a:ext cx="6539509" cy="614775"/>
            </a:xfrm>
            <a:prstGeom prst="rect">
              <a:avLst/>
            </a:prstGeom>
            <a:noFill/>
          </p:spPr>
          <p:txBody>
            <a:bodyPr wrap="square" rtlCol="0">
              <a:spAutoFit/>
            </a:bodyPr>
            <a:lstStyle/>
            <a:p>
              <a:pPr algn="r"/>
              <a:r>
                <a:rPr lang="en-US" sz="3396">
                  <a:solidFill>
                    <a:schemeClr val="accent1"/>
                  </a:solidFill>
                  <a:latin typeface="Impact" panose="020B0806030902050204" pitchFamily="34" charset="0"/>
                </a:rPr>
                <a:t>PROCESS IMPROVEMENT INSTITUTE</a:t>
              </a:r>
            </a:p>
          </p:txBody>
        </p:sp>
        <p:pic>
          <p:nvPicPr>
            <p:cNvPr id="9" name="Picture 8" descr="Logo&#10;&#10;Description automatically generated">
              <a:extLst>
                <a:ext uri="{FF2B5EF4-FFF2-40B4-BE49-F238E27FC236}">
                  <a16:creationId xmlns:a16="http://schemas.microsoft.com/office/drawing/2014/main" id="{E20BEE28-9117-978B-CE39-528B6209C1D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27630576" y="40350509"/>
              <a:ext cx="1384300" cy="1384300"/>
            </a:xfrm>
            <a:prstGeom prst="rect">
              <a:avLst/>
            </a:prstGeom>
          </p:spPr>
        </p:pic>
      </p:grpSp>
      <p:sp>
        <p:nvSpPr>
          <p:cNvPr id="5" name="CuadroTexto 4">
            <a:extLst>
              <a:ext uri="{FF2B5EF4-FFF2-40B4-BE49-F238E27FC236}">
                <a16:creationId xmlns:a16="http://schemas.microsoft.com/office/drawing/2014/main" id="{8C03FA77-EEE0-EB80-0CED-ACE383564634}"/>
              </a:ext>
            </a:extLst>
          </p:cNvPr>
          <p:cNvSpPr txBox="1"/>
          <p:nvPr userDrawn="1"/>
        </p:nvSpPr>
        <p:spPr>
          <a:xfrm>
            <a:off x="9589112" y="40745296"/>
            <a:ext cx="4672683" cy="1107996"/>
          </a:xfrm>
          <a:prstGeom prst="rect">
            <a:avLst/>
          </a:prstGeom>
          <a:noFill/>
        </p:spPr>
        <p:txBody>
          <a:bodyPr wrap="square" rtlCol="0">
            <a:spAutoFit/>
          </a:bodyPr>
          <a:lstStyle/>
          <a:p>
            <a:r>
              <a:rPr lang="en-US" sz="3600">
                <a:solidFill>
                  <a:schemeClr val="accent1"/>
                </a:solidFill>
                <a:latin typeface="Impact" panose="020B0806030902050204" pitchFamily="34" charset="0"/>
              </a:rPr>
              <a:t>DOWNLOAD</a:t>
            </a:r>
            <a:endParaRPr lang="en-US" sz="3600" dirty="0">
              <a:solidFill>
                <a:schemeClr val="accent1"/>
              </a:solidFill>
              <a:latin typeface="Impact" panose="020B0806030902050204" pitchFamily="34" charset="0"/>
            </a:endParaRPr>
          </a:p>
          <a:p>
            <a:r>
              <a:rPr lang="en-US" sz="2800">
                <a:solidFill>
                  <a:schemeClr val="accent1"/>
                </a:solidFill>
                <a:latin typeface="Arial" panose="020B0604020202020204" pitchFamily="34" charset="0"/>
                <a:ea typeface="Open Sans Light" panose="020B0306030504020204" pitchFamily="34" charset="0"/>
                <a:cs typeface="Arial" panose="020B0604020202020204" pitchFamily="34" charset="0"/>
              </a:rPr>
              <a:t>PII free resources</a:t>
            </a:r>
            <a:endParaRPr lang="en-US" sz="2800" dirty="0">
              <a:solidFill>
                <a:schemeClr val="accent1"/>
              </a:solidFill>
              <a:latin typeface="Arial" panose="020B0604020202020204" pitchFamily="34" charset="0"/>
              <a:ea typeface="Open Sans Light" panose="020B0306030504020204" pitchFamily="34" charset="0"/>
              <a:cs typeface="Arial" panose="020B0604020202020204" pitchFamily="34" charset="0"/>
            </a:endParaRPr>
          </a:p>
        </p:txBody>
      </p:sp>
      <p:pic>
        <p:nvPicPr>
          <p:cNvPr id="8" name="Picture 7" descr="Qr code&#10;&#10;Description automatically generated">
            <a:extLst>
              <a:ext uri="{FF2B5EF4-FFF2-40B4-BE49-F238E27FC236}">
                <a16:creationId xmlns:a16="http://schemas.microsoft.com/office/drawing/2014/main" id="{9092314E-64DC-1442-A652-E27B5038BEC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41996" y="40718854"/>
            <a:ext cx="1160878" cy="1160878"/>
          </a:xfrm>
          <a:prstGeom prst="rect">
            <a:avLst/>
          </a:prstGeom>
          <a:ln w="38100">
            <a:solidFill>
              <a:schemeClr val="accent1"/>
            </a:solidFill>
          </a:ln>
        </p:spPr>
      </p:pic>
      <p:sp>
        <p:nvSpPr>
          <p:cNvPr id="30" name="CuadroTexto 4">
            <a:extLst>
              <a:ext uri="{FF2B5EF4-FFF2-40B4-BE49-F238E27FC236}">
                <a16:creationId xmlns:a16="http://schemas.microsoft.com/office/drawing/2014/main" id="{3FDB9E30-1A23-CDA6-B92D-4D61C04A05B6}"/>
              </a:ext>
            </a:extLst>
          </p:cNvPr>
          <p:cNvSpPr txBox="1"/>
          <p:nvPr userDrawn="1"/>
        </p:nvSpPr>
        <p:spPr>
          <a:xfrm>
            <a:off x="2282961" y="40760684"/>
            <a:ext cx="5197035" cy="1077218"/>
          </a:xfrm>
          <a:prstGeom prst="rect">
            <a:avLst/>
          </a:prstGeom>
          <a:noFill/>
        </p:spPr>
        <p:txBody>
          <a:bodyPr wrap="square" rtlCol="0">
            <a:spAutoFit/>
          </a:bodyPr>
          <a:lstStyle/>
          <a:p>
            <a:r>
              <a:rPr lang="en-US" sz="3600">
                <a:solidFill>
                  <a:schemeClr val="accent1"/>
                </a:solidFill>
                <a:latin typeface="Impact" panose="020B0806030902050204" pitchFamily="34" charset="0"/>
              </a:rPr>
              <a:t>REVONDA TEW</a:t>
            </a:r>
            <a:endParaRPr lang="en-US" sz="3600" dirty="0">
              <a:solidFill>
                <a:schemeClr val="accent1"/>
              </a:solidFill>
              <a:latin typeface="Impact" panose="020B0806030902050204" pitchFamily="34" charset="0"/>
            </a:endParaRPr>
          </a:p>
          <a:p>
            <a:r>
              <a:rPr lang="en-US" sz="2800">
                <a:solidFill>
                  <a:schemeClr val="accent1"/>
                </a:solidFill>
                <a:latin typeface="Arial" panose="020B0604020202020204" pitchFamily="34" charset="0"/>
                <a:ea typeface="Open Sans Light" panose="020B0306030504020204" pitchFamily="34" charset="0"/>
                <a:cs typeface="Arial" panose="020B0604020202020204" pitchFamily="34" charset="0"/>
              </a:rPr>
              <a:t>rtew@</a:t>
            </a:r>
            <a:r>
              <a:rPr lang="en-US" sz="2800" dirty="0">
                <a:solidFill>
                  <a:schemeClr val="accent1"/>
                </a:solidFill>
                <a:latin typeface="Arial" panose="020B0604020202020204" pitchFamily="34" charset="0"/>
                <a:ea typeface="Open Sans Light" panose="020B0306030504020204" pitchFamily="34" charset="0"/>
                <a:cs typeface="Arial" panose="020B0604020202020204" pitchFamily="34" charset="0"/>
              </a:rPr>
              <a:t>piii.com</a:t>
            </a:r>
          </a:p>
        </p:txBody>
      </p:sp>
      <p:pic>
        <p:nvPicPr>
          <p:cNvPr id="3" name="Picture 2" descr="A blue and red text on a black background&#10;&#10;Description automatically generated">
            <a:extLst>
              <a:ext uri="{FF2B5EF4-FFF2-40B4-BE49-F238E27FC236}">
                <a16:creationId xmlns:a16="http://schemas.microsoft.com/office/drawing/2014/main" id="{3F5C8226-1EB3-355F-64DB-2FC0CBD42B24}"/>
              </a:ext>
            </a:extLst>
          </p:cNvPr>
          <p:cNvPicPr>
            <a:picLocks noChangeAspect="1"/>
          </p:cNvPicPr>
          <p:nvPr userDrawn="1"/>
        </p:nvPicPr>
        <p:blipFill>
          <a:blip r:embed="rId4"/>
          <a:stretch>
            <a:fillRect/>
          </a:stretch>
        </p:blipFill>
        <p:spPr>
          <a:xfrm>
            <a:off x="18414206" y="40777591"/>
            <a:ext cx="2286000" cy="1043403"/>
          </a:xfrm>
          <a:prstGeom prst="rect">
            <a:avLst/>
          </a:prstGeom>
        </p:spPr>
      </p:pic>
      <p:pic>
        <p:nvPicPr>
          <p:cNvPr id="4" name="Picture 3" descr="A person smiling at the camera&#10;&#10;AI-generated content may be incorrect.">
            <a:extLst>
              <a:ext uri="{FF2B5EF4-FFF2-40B4-BE49-F238E27FC236}">
                <a16:creationId xmlns:a16="http://schemas.microsoft.com/office/drawing/2014/main" id="{D0811B0C-32C1-1127-2F5F-16031CE90CA8}"/>
              </a:ext>
            </a:extLst>
          </p:cNvPr>
          <p:cNvPicPr>
            <a:picLocks noChangeAspect="1"/>
          </p:cNvPicPr>
          <p:nvPr userDrawn="1"/>
        </p:nvPicPr>
        <p:blipFill>
          <a:blip r:embed="rId5"/>
          <a:srcRect l="12068" r="21233"/>
          <a:stretch/>
        </p:blipFill>
        <p:spPr>
          <a:xfrm>
            <a:off x="941155" y="40715182"/>
            <a:ext cx="1160878" cy="1163180"/>
          </a:xfrm>
          <a:prstGeom prst="rect">
            <a:avLst/>
          </a:prstGeom>
          <a:ln w="38100">
            <a:solidFill>
              <a:schemeClr val="accent1"/>
            </a:solidFill>
          </a:ln>
        </p:spPr>
      </p:pic>
    </p:spTree>
    <p:extLst>
      <p:ext uri="{BB962C8B-B14F-4D97-AF65-F5344CB8AC3E}">
        <p14:creationId xmlns:p14="http://schemas.microsoft.com/office/powerpoint/2010/main" val="2900592301"/>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761" y="1714136"/>
            <a:ext cx="27247692" cy="7133961"/>
          </a:xfrm>
          <a:prstGeom prst="rect">
            <a:avLst/>
          </a:prstGeom>
        </p:spPr>
        <p:txBody>
          <a:bodyPr vert="horz" lIns="501612" tIns="250806" rIns="501612" bIns="250806" rtlCol="0" anchor="ctr">
            <a:normAutofit/>
          </a:bodyPr>
          <a:lstStyle/>
          <a:p>
            <a:r>
              <a:rPr lang="en-US"/>
              <a:t>Click to edit Master title style</a:t>
            </a:r>
          </a:p>
        </p:txBody>
      </p:sp>
      <p:sp>
        <p:nvSpPr>
          <p:cNvPr id="3" name="Text Placeholder 2"/>
          <p:cNvSpPr>
            <a:spLocks noGrp="1"/>
          </p:cNvSpPr>
          <p:nvPr>
            <p:ph type="body" idx="1"/>
          </p:nvPr>
        </p:nvSpPr>
        <p:spPr>
          <a:xfrm>
            <a:off x="1513761" y="9987550"/>
            <a:ext cx="27247692" cy="28248505"/>
          </a:xfrm>
          <a:prstGeom prst="rect">
            <a:avLst/>
          </a:prstGeom>
        </p:spPr>
        <p:txBody>
          <a:bodyPr vert="horz" lIns="501612" tIns="250806" rIns="501612" bIns="25080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513761" y="39672751"/>
            <a:ext cx="7064216" cy="2278904"/>
          </a:xfrm>
          <a:prstGeom prst="rect">
            <a:avLst/>
          </a:prstGeom>
        </p:spPr>
        <p:txBody>
          <a:bodyPr vert="horz" lIns="501612" tIns="250806" rIns="501612" bIns="250806" rtlCol="0" anchor="ctr"/>
          <a:lstStyle>
            <a:lvl1pPr algn="l">
              <a:defRPr sz="6225">
                <a:solidFill>
                  <a:schemeClr val="tx1">
                    <a:tint val="75000"/>
                  </a:schemeClr>
                </a:solidFill>
              </a:defRPr>
            </a:lvl1pPr>
          </a:lstStyle>
          <a:p>
            <a:fld id="{2A8408B7-8A8F-4265-B90F-364DD886E229}" type="datetimeFigureOut">
              <a:rPr lang="en-US" smtClean="0"/>
              <a:t>3/21/2025</a:t>
            </a:fld>
            <a:endParaRPr lang="en-US"/>
          </a:p>
        </p:txBody>
      </p:sp>
      <p:sp>
        <p:nvSpPr>
          <p:cNvPr id="5" name="Footer Placeholder 4"/>
          <p:cNvSpPr>
            <a:spLocks noGrp="1"/>
          </p:cNvSpPr>
          <p:nvPr>
            <p:ph type="ftr" sz="quarter" idx="3"/>
          </p:nvPr>
        </p:nvSpPr>
        <p:spPr>
          <a:xfrm>
            <a:off x="10344032" y="39672751"/>
            <a:ext cx="9587151" cy="2278904"/>
          </a:xfrm>
          <a:prstGeom prst="rect">
            <a:avLst/>
          </a:prstGeom>
        </p:spPr>
        <p:txBody>
          <a:bodyPr vert="horz" lIns="501612" tIns="250806" rIns="501612" bIns="250806" rtlCol="0" anchor="ctr"/>
          <a:lstStyle>
            <a:lvl1pPr algn="ctr">
              <a:defRPr sz="622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1697236" y="39672751"/>
            <a:ext cx="7064216" cy="2278904"/>
          </a:xfrm>
          <a:prstGeom prst="rect">
            <a:avLst/>
          </a:prstGeom>
        </p:spPr>
        <p:txBody>
          <a:bodyPr vert="horz" lIns="501612" tIns="250806" rIns="501612" bIns="250806" rtlCol="0" anchor="ctr"/>
          <a:lstStyle>
            <a:lvl1pPr algn="r">
              <a:defRPr sz="6225">
                <a:solidFill>
                  <a:schemeClr val="tx1">
                    <a:tint val="75000"/>
                  </a:schemeClr>
                </a:solidFill>
              </a:defRPr>
            </a:lvl1pPr>
          </a:lstStyle>
          <a:p>
            <a:fld id="{CD7B2D57-E64B-4D75-8876-19DBA6B4D8E1}" type="slidenum">
              <a:rPr lang="en-US" smtClean="0"/>
              <a:t>‹#›</a:t>
            </a:fld>
            <a:endParaRPr lang="en-US"/>
          </a:p>
        </p:txBody>
      </p:sp>
    </p:spTree>
    <p:extLst>
      <p:ext uri="{BB962C8B-B14F-4D97-AF65-F5344CB8AC3E}">
        <p14:creationId xmlns:p14="http://schemas.microsoft.com/office/powerpoint/2010/main" val="3527135435"/>
      </p:ext>
    </p:extLst>
  </p:cSld>
  <p:clrMap bg1="lt1" tx1="dk1" bg2="lt2" tx2="dk2" accent1="accent1" accent2="accent2" accent3="accent3" accent4="accent4" accent5="accent5" accent6="accent6" hlink="hlink" folHlink="folHlink"/>
  <p:sldLayoutIdLst>
    <p:sldLayoutId id="2147483657" r:id="rId1"/>
  </p:sldLayoutIdLst>
  <p:txStyles>
    <p:titleStyle>
      <a:lvl1pPr algn="ctr" defTabSz="4731431" rtl="0" eaLnBrk="1" latinLnBrk="0" hangingPunct="1">
        <a:spcBef>
          <a:spcPct val="0"/>
        </a:spcBef>
        <a:buNone/>
        <a:defRPr sz="22732" kern="1200">
          <a:solidFill>
            <a:schemeClr val="tx1"/>
          </a:solidFill>
          <a:latin typeface="+mj-lt"/>
          <a:ea typeface="+mj-ea"/>
          <a:cs typeface="+mj-cs"/>
        </a:defRPr>
      </a:lvl1pPr>
    </p:titleStyle>
    <p:bodyStyle>
      <a:lvl1pPr marL="1774287" indent="-1774287" algn="l" defTabSz="4731431" rtl="0" eaLnBrk="1" latinLnBrk="0" hangingPunct="1">
        <a:spcBef>
          <a:spcPct val="20000"/>
        </a:spcBef>
        <a:buFont typeface="Arial" pitchFamily="34" charset="0"/>
        <a:buChar char="•"/>
        <a:defRPr sz="16602" kern="1200">
          <a:solidFill>
            <a:schemeClr val="tx1"/>
          </a:solidFill>
          <a:latin typeface="+mn-lt"/>
          <a:ea typeface="+mn-ea"/>
          <a:cs typeface="+mn-cs"/>
        </a:defRPr>
      </a:lvl1pPr>
      <a:lvl2pPr marL="3844287" indent="-1478572" algn="l" defTabSz="4731431" rtl="0" eaLnBrk="1" latinLnBrk="0" hangingPunct="1">
        <a:spcBef>
          <a:spcPct val="20000"/>
        </a:spcBef>
        <a:buFont typeface="Arial" pitchFamily="34" charset="0"/>
        <a:buChar char="–"/>
        <a:defRPr sz="14526" kern="1200">
          <a:solidFill>
            <a:schemeClr val="tx1"/>
          </a:solidFill>
          <a:latin typeface="+mn-lt"/>
          <a:ea typeface="+mn-ea"/>
          <a:cs typeface="+mn-cs"/>
        </a:defRPr>
      </a:lvl2pPr>
      <a:lvl3pPr marL="5914288" indent="-1182857" algn="l" defTabSz="4731431" rtl="0" eaLnBrk="1" latinLnBrk="0" hangingPunct="1">
        <a:spcBef>
          <a:spcPct val="20000"/>
        </a:spcBef>
        <a:buFont typeface="Arial" pitchFamily="34" charset="0"/>
        <a:buChar char="•"/>
        <a:defRPr sz="12451" kern="1200">
          <a:solidFill>
            <a:schemeClr val="tx1"/>
          </a:solidFill>
          <a:latin typeface="+mn-lt"/>
          <a:ea typeface="+mn-ea"/>
          <a:cs typeface="+mn-cs"/>
        </a:defRPr>
      </a:lvl3pPr>
      <a:lvl4pPr marL="8280003" indent="-1182857" algn="l" defTabSz="4731431" rtl="0" eaLnBrk="1" latinLnBrk="0" hangingPunct="1">
        <a:spcBef>
          <a:spcPct val="20000"/>
        </a:spcBef>
        <a:buFont typeface="Arial" pitchFamily="34" charset="0"/>
        <a:buChar char="–"/>
        <a:defRPr sz="10376" kern="1200">
          <a:solidFill>
            <a:schemeClr val="tx1"/>
          </a:solidFill>
          <a:latin typeface="+mn-lt"/>
          <a:ea typeface="+mn-ea"/>
          <a:cs typeface="+mn-cs"/>
        </a:defRPr>
      </a:lvl4pPr>
      <a:lvl5pPr marL="10645719" indent="-1182857" algn="l" defTabSz="4731431" rtl="0" eaLnBrk="1" latinLnBrk="0" hangingPunct="1">
        <a:spcBef>
          <a:spcPct val="20000"/>
        </a:spcBef>
        <a:buFont typeface="Arial" pitchFamily="34" charset="0"/>
        <a:buChar char="»"/>
        <a:defRPr sz="10376" kern="1200">
          <a:solidFill>
            <a:schemeClr val="tx1"/>
          </a:solidFill>
          <a:latin typeface="+mn-lt"/>
          <a:ea typeface="+mn-ea"/>
          <a:cs typeface="+mn-cs"/>
        </a:defRPr>
      </a:lvl5pPr>
      <a:lvl6pPr marL="13011434" indent="-1182857" algn="l" defTabSz="4731431" rtl="0" eaLnBrk="1" latinLnBrk="0" hangingPunct="1">
        <a:spcBef>
          <a:spcPct val="20000"/>
        </a:spcBef>
        <a:buFont typeface="Arial" pitchFamily="34" charset="0"/>
        <a:buChar char="•"/>
        <a:defRPr sz="10376" kern="1200">
          <a:solidFill>
            <a:schemeClr val="tx1"/>
          </a:solidFill>
          <a:latin typeface="+mn-lt"/>
          <a:ea typeface="+mn-ea"/>
          <a:cs typeface="+mn-cs"/>
        </a:defRPr>
      </a:lvl6pPr>
      <a:lvl7pPr marL="15377149" indent="-1182857" algn="l" defTabSz="4731431" rtl="0" eaLnBrk="1" latinLnBrk="0" hangingPunct="1">
        <a:spcBef>
          <a:spcPct val="20000"/>
        </a:spcBef>
        <a:buFont typeface="Arial" pitchFamily="34" charset="0"/>
        <a:buChar char="•"/>
        <a:defRPr sz="10376" kern="1200">
          <a:solidFill>
            <a:schemeClr val="tx1"/>
          </a:solidFill>
          <a:latin typeface="+mn-lt"/>
          <a:ea typeface="+mn-ea"/>
          <a:cs typeface="+mn-cs"/>
        </a:defRPr>
      </a:lvl7pPr>
      <a:lvl8pPr marL="17742864" indent="-1182857" algn="l" defTabSz="4731431" rtl="0" eaLnBrk="1" latinLnBrk="0" hangingPunct="1">
        <a:spcBef>
          <a:spcPct val="20000"/>
        </a:spcBef>
        <a:buFont typeface="Arial" pitchFamily="34" charset="0"/>
        <a:buChar char="•"/>
        <a:defRPr sz="10376" kern="1200">
          <a:solidFill>
            <a:schemeClr val="tx1"/>
          </a:solidFill>
          <a:latin typeface="+mn-lt"/>
          <a:ea typeface="+mn-ea"/>
          <a:cs typeface="+mn-cs"/>
        </a:defRPr>
      </a:lvl8pPr>
      <a:lvl9pPr marL="20108579" indent="-1182857" algn="l" defTabSz="4731431" rtl="0" eaLnBrk="1" latinLnBrk="0" hangingPunct="1">
        <a:spcBef>
          <a:spcPct val="20000"/>
        </a:spcBef>
        <a:buFont typeface="Arial" pitchFamily="34" charset="0"/>
        <a:buChar char="•"/>
        <a:defRPr sz="10376" kern="1200">
          <a:solidFill>
            <a:schemeClr val="tx1"/>
          </a:solidFill>
          <a:latin typeface="+mn-lt"/>
          <a:ea typeface="+mn-ea"/>
          <a:cs typeface="+mn-cs"/>
        </a:defRPr>
      </a:lvl9pPr>
    </p:bodyStyle>
    <p:otherStyle>
      <a:defPPr>
        <a:defRPr lang="en-US"/>
      </a:defPPr>
      <a:lvl1pPr marL="0" algn="l" defTabSz="4731431" rtl="0" eaLnBrk="1" latinLnBrk="0" hangingPunct="1">
        <a:defRPr sz="9338" kern="1200">
          <a:solidFill>
            <a:schemeClr val="tx1"/>
          </a:solidFill>
          <a:latin typeface="+mn-lt"/>
          <a:ea typeface="+mn-ea"/>
          <a:cs typeface="+mn-cs"/>
        </a:defRPr>
      </a:lvl1pPr>
      <a:lvl2pPr marL="2365715" algn="l" defTabSz="4731431" rtl="0" eaLnBrk="1" latinLnBrk="0" hangingPunct="1">
        <a:defRPr sz="9338" kern="1200">
          <a:solidFill>
            <a:schemeClr val="tx1"/>
          </a:solidFill>
          <a:latin typeface="+mn-lt"/>
          <a:ea typeface="+mn-ea"/>
          <a:cs typeface="+mn-cs"/>
        </a:defRPr>
      </a:lvl2pPr>
      <a:lvl3pPr marL="4731431" algn="l" defTabSz="4731431" rtl="0" eaLnBrk="1" latinLnBrk="0" hangingPunct="1">
        <a:defRPr sz="9338" kern="1200">
          <a:solidFill>
            <a:schemeClr val="tx1"/>
          </a:solidFill>
          <a:latin typeface="+mn-lt"/>
          <a:ea typeface="+mn-ea"/>
          <a:cs typeface="+mn-cs"/>
        </a:defRPr>
      </a:lvl3pPr>
      <a:lvl4pPr marL="7097146" algn="l" defTabSz="4731431" rtl="0" eaLnBrk="1" latinLnBrk="0" hangingPunct="1">
        <a:defRPr sz="9338" kern="1200">
          <a:solidFill>
            <a:schemeClr val="tx1"/>
          </a:solidFill>
          <a:latin typeface="+mn-lt"/>
          <a:ea typeface="+mn-ea"/>
          <a:cs typeface="+mn-cs"/>
        </a:defRPr>
      </a:lvl4pPr>
      <a:lvl5pPr marL="9462861" algn="l" defTabSz="4731431" rtl="0" eaLnBrk="1" latinLnBrk="0" hangingPunct="1">
        <a:defRPr sz="9338" kern="1200">
          <a:solidFill>
            <a:schemeClr val="tx1"/>
          </a:solidFill>
          <a:latin typeface="+mn-lt"/>
          <a:ea typeface="+mn-ea"/>
          <a:cs typeface="+mn-cs"/>
        </a:defRPr>
      </a:lvl5pPr>
      <a:lvl6pPr marL="11828576" algn="l" defTabSz="4731431" rtl="0" eaLnBrk="1" latinLnBrk="0" hangingPunct="1">
        <a:defRPr sz="9338" kern="1200">
          <a:solidFill>
            <a:schemeClr val="tx1"/>
          </a:solidFill>
          <a:latin typeface="+mn-lt"/>
          <a:ea typeface="+mn-ea"/>
          <a:cs typeface="+mn-cs"/>
        </a:defRPr>
      </a:lvl6pPr>
      <a:lvl7pPr marL="14194291" algn="l" defTabSz="4731431" rtl="0" eaLnBrk="1" latinLnBrk="0" hangingPunct="1">
        <a:defRPr sz="9338" kern="1200">
          <a:solidFill>
            <a:schemeClr val="tx1"/>
          </a:solidFill>
          <a:latin typeface="+mn-lt"/>
          <a:ea typeface="+mn-ea"/>
          <a:cs typeface="+mn-cs"/>
        </a:defRPr>
      </a:lvl7pPr>
      <a:lvl8pPr marL="16560007" algn="l" defTabSz="4731431" rtl="0" eaLnBrk="1" latinLnBrk="0" hangingPunct="1">
        <a:defRPr sz="9338" kern="1200">
          <a:solidFill>
            <a:schemeClr val="tx1"/>
          </a:solidFill>
          <a:latin typeface="+mn-lt"/>
          <a:ea typeface="+mn-ea"/>
          <a:cs typeface="+mn-cs"/>
        </a:defRPr>
      </a:lvl8pPr>
      <a:lvl9pPr marL="18925722" algn="l" defTabSz="4731431" rtl="0" eaLnBrk="1" latinLnBrk="0" hangingPunct="1">
        <a:defRPr sz="9338" kern="1200">
          <a:solidFill>
            <a:schemeClr val="tx1"/>
          </a:solidFill>
          <a:latin typeface="+mn-lt"/>
          <a:ea typeface="+mn-ea"/>
          <a:cs typeface="+mn-cs"/>
        </a:defRPr>
      </a:lvl9pPr>
    </p:otherStyle>
  </p:txStyles>
  <p:extLst>
    <p:ext uri="{27BBF7A9-308A-43DC-89C8-2F10F3537804}">
      <p15:sldGuideLst xmlns:p15="http://schemas.microsoft.com/office/powerpoint/2012/main">
        <p15:guide id="1" userDrawn="1">
          <p15:clr>
            <a:srgbClr val="BEBBBB"/>
          </p15:clr>
        </p15:guide>
        <p15:guide id="2" pos="19071" userDrawn="1">
          <p15:clr>
            <a:srgbClr val="BEBBBB"/>
          </p15:clr>
        </p15:guide>
        <p15:guide id="3" pos="566" userDrawn="1">
          <p15:clr>
            <a:srgbClr val="BEBBBB"/>
          </p15:clr>
        </p15:guide>
        <p15:guide id="4" pos="3367" userDrawn="1">
          <p15:clr>
            <a:srgbClr val="BEBBBB"/>
          </p15:clr>
        </p15:guide>
        <p15:guide id="5" pos="3594" userDrawn="1">
          <p15:clr>
            <a:srgbClr val="BEBBBB"/>
          </p15:clr>
        </p15:guide>
        <p15:guide id="6" pos="6394" userDrawn="1">
          <p15:clr>
            <a:srgbClr val="BEBBBB"/>
          </p15:clr>
        </p15:guide>
        <p15:guide id="7" pos="6621" userDrawn="1">
          <p15:clr>
            <a:srgbClr val="BEBBBB"/>
          </p15:clr>
        </p15:guide>
        <p15:guide id="8" pos="9422" userDrawn="1">
          <p15:clr>
            <a:srgbClr val="BEBBBB"/>
          </p15:clr>
        </p15:guide>
        <p15:guide id="9" pos="9648" userDrawn="1">
          <p15:clr>
            <a:srgbClr val="BEBBBB"/>
          </p15:clr>
        </p15:guide>
        <p15:guide id="10" pos="12449" userDrawn="1">
          <p15:clr>
            <a:srgbClr val="BEBBBB"/>
          </p15:clr>
        </p15:guide>
        <p15:guide id="11" pos="12676" userDrawn="1">
          <p15:clr>
            <a:srgbClr val="BEBBBB"/>
          </p15:clr>
        </p15:guide>
        <p15:guide id="12" pos="15476" userDrawn="1">
          <p15:clr>
            <a:srgbClr val="BEBBBB"/>
          </p15:clr>
        </p15:guide>
        <p15:guide id="13" pos="15703" userDrawn="1">
          <p15:clr>
            <a:srgbClr val="BEBBBB"/>
          </p15:clr>
        </p15:guide>
        <p15:guide id="14" pos="18504" userDrawn="1">
          <p15:clr>
            <a:srgbClr val="BEBBBB"/>
          </p15:clr>
        </p15:guide>
        <p15:guide id="15" orient="horz" userDrawn="1">
          <p15:clr>
            <a:srgbClr val="BEBBBB"/>
          </p15:clr>
        </p15:guide>
        <p15:guide id="16" orient="horz" pos="26963" userDrawn="1">
          <p15:clr>
            <a:srgbClr val="BEBBBB"/>
          </p15:clr>
        </p15:guide>
        <p15:guide id="17" orient="horz" pos="566" userDrawn="1">
          <p15:clr>
            <a:srgbClr val="BEBBBB"/>
          </p15:clr>
        </p15:guide>
        <p15:guide id="18" orient="horz" pos="1787" userDrawn="1">
          <p15:clr>
            <a:srgbClr val="BEBBBB"/>
          </p15:clr>
        </p15:guide>
        <p15:guide id="19" orient="horz" pos="2014" userDrawn="1">
          <p15:clr>
            <a:srgbClr val="BEBBBB"/>
          </p15:clr>
        </p15:guide>
        <p15:guide id="20" orient="horz" pos="3235" userDrawn="1">
          <p15:clr>
            <a:srgbClr val="BEBBBB"/>
          </p15:clr>
        </p15:guide>
        <p15:guide id="21" orient="horz" pos="3462" userDrawn="1">
          <p15:clr>
            <a:srgbClr val="BEBBBB"/>
          </p15:clr>
        </p15:guide>
        <p15:guide id="22" orient="horz" pos="4682" userDrawn="1">
          <p15:clr>
            <a:srgbClr val="BEBBBB"/>
          </p15:clr>
        </p15:guide>
        <p15:guide id="23" orient="horz" pos="4909" userDrawn="1">
          <p15:clr>
            <a:srgbClr val="BEBBBB"/>
          </p15:clr>
        </p15:guide>
        <p15:guide id="24" orient="horz" pos="6130" userDrawn="1">
          <p15:clr>
            <a:srgbClr val="BEBBBB"/>
          </p15:clr>
        </p15:guide>
        <p15:guide id="25" orient="horz" pos="6357" userDrawn="1">
          <p15:clr>
            <a:srgbClr val="BEBBBB"/>
          </p15:clr>
        </p15:guide>
        <p15:guide id="26" orient="horz" pos="7577" userDrawn="1">
          <p15:clr>
            <a:srgbClr val="BEBBBB"/>
          </p15:clr>
        </p15:guide>
        <p15:guide id="27" orient="horz" pos="7804" userDrawn="1">
          <p15:clr>
            <a:srgbClr val="BEBBBB"/>
          </p15:clr>
        </p15:guide>
        <p15:guide id="28" orient="horz" pos="9025" userDrawn="1">
          <p15:clr>
            <a:srgbClr val="BEBBBB"/>
          </p15:clr>
        </p15:guide>
        <p15:guide id="29" orient="horz" pos="9252" userDrawn="1">
          <p15:clr>
            <a:srgbClr val="BEBBBB"/>
          </p15:clr>
        </p15:guide>
        <p15:guide id="30" orient="horz" pos="10473" userDrawn="1">
          <p15:clr>
            <a:srgbClr val="BEBBBB"/>
          </p15:clr>
        </p15:guide>
        <p15:guide id="31" orient="horz" pos="10699" userDrawn="1">
          <p15:clr>
            <a:srgbClr val="BEBBBB"/>
          </p15:clr>
        </p15:guide>
        <p15:guide id="32" orient="horz" pos="11920" userDrawn="1">
          <p15:clr>
            <a:srgbClr val="BEBBBB"/>
          </p15:clr>
        </p15:guide>
        <p15:guide id="33" orient="horz" pos="12147" userDrawn="1">
          <p15:clr>
            <a:srgbClr val="BEBBBB"/>
          </p15:clr>
        </p15:guide>
        <p15:guide id="34" orient="horz" pos="13368" userDrawn="1">
          <p15:clr>
            <a:srgbClr val="BEBBBB"/>
          </p15:clr>
        </p15:guide>
        <p15:guide id="35" orient="horz" pos="13594" userDrawn="1">
          <p15:clr>
            <a:srgbClr val="BEBBBB"/>
          </p15:clr>
        </p15:guide>
        <p15:guide id="36" orient="horz" pos="14815" userDrawn="1">
          <p15:clr>
            <a:srgbClr val="BEBBBB"/>
          </p15:clr>
        </p15:guide>
        <p15:guide id="37" orient="horz" pos="15042" userDrawn="1">
          <p15:clr>
            <a:srgbClr val="BEBBBB"/>
          </p15:clr>
        </p15:guide>
        <p15:guide id="38" orient="horz" pos="16263" userDrawn="1">
          <p15:clr>
            <a:srgbClr val="BEBBBB"/>
          </p15:clr>
        </p15:guide>
        <p15:guide id="39" orient="horz" pos="16489" userDrawn="1">
          <p15:clr>
            <a:srgbClr val="BEBBBB"/>
          </p15:clr>
        </p15:guide>
        <p15:guide id="40" orient="horz" pos="17710" userDrawn="1">
          <p15:clr>
            <a:srgbClr val="BEBBBB"/>
          </p15:clr>
        </p15:guide>
        <p15:guide id="41" orient="horz" pos="17937" userDrawn="1">
          <p15:clr>
            <a:srgbClr val="BEBBBB"/>
          </p15:clr>
        </p15:guide>
        <p15:guide id="42" orient="horz" pos="19158" userDrawn="1">
          <p15:clr>
            <a:srgbClr val="BEBBBB"/>
          </p15:clr>
        </p15:guide>
        <p15:guide id="43" orient="horz" pos="19385" userDrawn="1">
          <p15:clr>
            <a:srgbClr val="BEBBBB"/>
          </p15:clr>
        </p15:guide>
        <p15:guide id="44" orient="horz" pos="20605" userDrawn="1">
          <p15:clr>
            <a:srgbClr val="BEBBBB"/>
          </p15:clr>
        </p15:guide>
        <p15:guide id="45" orient="horz" pos="20832" userDrawn="1">
          <p15:clr>
            <a:srgbClr val="BEBBBB"/>
          </p15:clr>
        </p15:guide>
        <p15:guide id="46" orient="horz" pos="22053" userDrawn="1">
          <p15:clr>
            <a:srgbClr val="BEBBBB"/>
          </p15:clr>
        </p15:guide>
        <p15:guide id="47" orient="horz" pos="22280" userDrawn="1">
          <p15:clr>
            <a:srgbClr val="BEBBBB"/>
          </p15:clr>
        </p15:guide>
        <p15:guide id="48" orient="horz" pos="23500" userDrawn="1">
          <p15:clr>
            <a:srgbClr val="BEBBBB"/>
          </p15:clr>
        </p15:guide>
        <p15:guide id="49" orient="horz" pos="23727" userDrawn="1">
          <p15:clr>
            <a:srgbClr val="BEBBBB"/>
          </p15:clr>
        </p15:guide>
        <p15:guide id="50" orient="horz" pos="24948" userDrawn="1">
          <p15:clr>
            <a:srgbClr val="BEBBBB"/>
          </p15:clr>
        </p15:guide>
        <p15:guide id="51" orient="horz" pos="25175" userDrawn="1">
          <p15:clr>
            <a:srgbClr val="BEBBBB"/>
          </p15:clr>
        </p15:guide>
        <p15:guide id="52" orient="horz" pos="26396" userDrawn="1">
          <p15:clr>
            <a:srgbClr val="BEBBBB"/>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A0CCA-CB93-3D7E-4290-DE0CD0B52EEC}"/>
            </a:ext>
          </a:extLst>
        </p:cNvPr>
        <p:cNvGrpSpPr/>
        <p:nvPr/>
      </p:nvGrpSpPr>
      <p:grpSpPr>
        <a:xfrm>
          <a:off x="0" y="0"/>
          <a:ext cx="0" cy="0"/>
          <a:chOff x="0" y="0"/>
          <a:chExt cx="0" cy="0"/>
        </a:xfrm>
      </p:grpSpPr>
      <p:sp>
        <p:nvSpPr>
          <p:cNvPr id="56" name="Rectangle 55">
            <a:extLst>
              <a:ext uri="{FF2B5EF4-FFF2-40B4-BE49-F238E27FC236}">
                <a16:creationId xmlns:a16="http://schemas.microsoft.com/office/drawing/2014/main" id="{8AEBA164-EEB5-1140-6051-C04211F4374F}"/>
              </a:ext>
            </a:extLst>
          </p:cNvPr>
          <p:cNvSpPr/>
          <p:nvPr/>
        </p:nvSpPr>
        <p:spPr>
          <a:xfrm>
            <a:off x="15341598" y="35368905"/>
            <a:ext cx="14017519" cy="4236046"/>
          </a:xfrm>
          <a:prstGeom prst="rect">
            <a:avLst/>
          </a:prstGeom>
          <a:solidFill>
            <a:schemeClr val="accent1">
              <a:lumMod val="10000"/>
              <a:lumOff val="90000"/>
            </a:schemeClr>
          </a:solidFill>
          <a:ln>
            <a:solidFill>
              <a:schemeClr val="accent1"/>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4">
            <a:extLst>
              <a:ext uri="{FF2B5EF4-FFF2-40B4-BE49-F238E27FC236}">
                <a16:creationId xmlns:a16="http://schemas.microsoft.com/office/drawing/2014/main" id="{60916A4E-F813-CBA8-5427-528F621161D7}"/>
              </a:ext>
            </a:extLst>
          </p:cNvPr>
          <p:cNvSpPr txBox="1">
            <a:spLocks/>
          </p:cNvSpPr>
          <p:nvPr/>
        </p:nvSpPr>
        <p:spPr>
          <a:xfrm>
            <a:off x="898525" y="908108"/>
            <a:ext cx="28481616" cy="1928755"/>
          </a:xfrm>
          <a:prstGeom prst="rect">
            <a:avLst/>
          </a:prstGeom>
          <a:solidFill>
            <a:schemeClr val="tx2"/>
          </a:solidFill>
          <a:ln>
            <a:noFill/>
          </a:ln>
        </p:spPr>
        <p:txBody>
          <a:bodyPr lIns="0" rIns="0" anchor="ctr">
            <a:noAutofit/>
          </a:bodyPr>
          <a:lstStyle>
            <a:lvl1pPr algn="ctr" defTabSz="5016124" rtl="0" eaLnBrk="1" latinLnBrk="0" hangingPunct="1">
              <a:spcBef>
                <a:spcPct val="0"/>
              </a:spcBef>
              <a:buNone/>
              <a:defRPr sz="24100" kern="1200">
                <a:solidFill>
                  <a:schemeClr val="tx1"/>
                </a:solidFill>
                <a:latin typeface="+mj-lt"/>
                <a:ea typeface="+mj-ea"/>
                <a:cs typeface="+mj-cs"/>
              </a:defRPr>
            </a:lvl1pPr>
          </a:lstStyle>
          <a:p>
            <a:r>
              <a:rPr lang="en-US" sz="8800">
                <a:solidFill>
                  <a:schemeClr val="bg1"/>
                </a:solidFill>
                <a:latin typeface="Impact" panose="020B0806030902050204" pitchFamily="34" charset="0"/>
                <a:ea typeface="Open Sans Light" panose="020B0306030504020204" pitchFamily="34" charset="0"/>
                <a:cs typeface="Open Sans Light" panose="020B0306030504020204" pitchFamily="34" charset="0"/>
              </a:rPr>
              <a:t>HUMAN FACTORS ELEMENTS MISSING FROM MOST PSM SYSTEMS</a:t>
            </a:r>
            <a:endParaRPr lang="en-US" sz="8800" dirty="0">
              <a:solidFill>
                <a:schemeClr val="bg1"/>
              </a:solidFill>
              <a:latin typeface="Impact" panose="020B0806030902050204" pitchFamily="34" charset="0"/>
              <a:cs typeface="Arial" panose="020B0604020202020204" pitchFamily="34" charset="0"/>
            </a:endParaRPr>
          </a:p>
        </p:txBody>
      </p:sp>
      <p:sp>
        <p:nvSpPr>
          <p:cNvPr id="19" name="BloqueEjemplos" hidden="1">
            <a:extLst>
              <a:ext uri="{FF2B5EF4-FFF2-40B4-BE49-F238E27FC236}">
                <a16:creationId xmlns:a16="http://schemas.microsoft.com/office/drawing/2014/main" id="{92CB72AD-AE98-3B9E-F7BA-9178093DEDBF}"/>
              </a:ext>
            </a:extLst>
          </p:cNvPr>
          <p:cNvSpPr txBox="1">
            <a:spLocks/>
          </p:cNvSpPr>
          <p:nvPr/>
        </p:nvSpPr>
        <p:spPr>
          <a:xfrm>
            <a:off x="895071" y="30779260"/>
            <a:ext cx="28476852" cy="8825689"/>
          </a:xfrm>
          <a:prstGeom prst="rect">
            <a:avLst/>
          </a:prstGeom>
          <a:solidFill>
            <a:schemeClr val="accent2">
              <a:lumMod val="20000"/>
              <a:lumOff val="80000"/>
            </a:schemeClr>
          </a:solidFill>
        </p:spPr>
        <p:txBody>
          <a:bodyPr anchor="ctr">
            <a:normAutofit/>
          </a:bodyPr>
          <a:lstStyle>
            <a:lvl1pPr algn="ctr" defTabSz="5016124" rtl="0" eaLnBrk="1" latinLnBrk="0" hangingPunct="1">
              <a:spcBef>
                <a:spcPct val="0"/>
              </a:spcBef>
              <a:buNone/>
              <a:defRPr sz="24100" kern="1200">
                <a:solidFill>
                  <a:schemeClr val="tx1"/>
                </a:solidFill>
                <a:latin typeface="+mj-lt"/>
                <a:ea typeface="+mj-ea"/>
                <a:cs typeface="+mj-cs"/>
              </a:defRPr>
            </a:lvl1pPr>
          </a:lstStyle>
          <a:p>
            <a:r>
              <a:rPr lang="en-US" sz="6600">
                <a:solidFill>
                  <a:schemeClr val="accent2"/>
                </a:solidFill>
                <a:latin typeface="Open Sans Extrabold" panose="020B0604020202020204" charset="0"/>
                <a:ea typeface="Open Sans Extrabold" panose="020B0604020202020204" charset="0"/>
                <a:cs typeface="Open Sans Extrabold" panose="020B0604020202020204" charset="0"/>
              </a:rPr>
              <a:t>EXAMPLE</a:t>
            </a:r>
            <a:endParaRPr lang="en-US" sz="6600" dirty="0">
              <a:solidFill>
                <a:schemeClr val="accent2"/>
              </a:solidFill>
              <a:latin typeface="Open Sans Extrabold" panose="020B0604020202020204" charset="0"/>
              <a:ea typeface="Open Sans Extrabold" panose="020B0604020202020204" charset="0"/>
              <a:cs typeface="Open Sans Extrabold" panose="020B0604020202020204" charset="0"/>
            </a:endParaRPr>
          </a:p>
        </p:txBody>
      </p:sp>
      <p:sp>
        <p:nvSpPr>
          <p:cNvPr id="52" name="Title 1">
            <a:extLst>
              <a:ext uri="{FF2B5EF4-FFF2-40B4-BE49-F238E27FC236}">
                <a16:creationId xmlns:a16="http://schemas.microsoft.com/office/drawing/2014/main" id="{47C005D7-06EF-8A5F-9EEF-517D0BD076D2}"/>
              </a:ext>
            </a:extLst>
          </p:cNvPr>
          <p:cNvSpPr txBox="1">
            <a:spLocks/>
          </p:cNvSpPr>
          <p:nvPr/>
        </p:nvSpPr>
        <p:spPr>
          <a:xfrm>
            <a:off x="899834" y="3209131"/>
            <a:ext cx="14057592" cy="540000"/>
          </a:xfrm>
          <a:prstGeom prst="rect">
            <a:avLst/>
          </a:prstGeom>
          <a:solidFill>
            <a:schemeClr val="tx2">
              <a:lumMod val="10000"/>
              <a:lumOff val="90000"/>
            </a:schemeClr>
          </a:solidFill>
        </p:spPr>
        <p:txBody>
          <a:bodyPr lIns="0" tIns="0" rIns="0" bIns="0" anchor="ctr">
            <a:normAutofit/>
          </a:bodyPr>
          <a:lstStyle>
            <a:defPPr>
              <a:defRPr lang="en-US"/>
            </a:defPPr>
            <a:lvl1pPr algn="ctr" defTabSz="5016124">
              <a:lnSpc>
                <a:spcPct val="110000"/>
              </a:lnSpc>
              <a:spcBef>
                <a:spcPct val="0"/>
              </a:spcBef>
              <a:buNone/>
              <a:defRPr sz="3200">
                <a:solidFill>
                  <a:schemeClr val="accent4"/>
                </a:solidFill>
                <a:latin typeface="Open Sans Extrabold" panose="020B0604020202020204" charset="0"/>
                <a:ea typeface="Open Sans Extrabold" panose="020B0604020202020204" charset="0"/>
                <a:cs typeface="Open Sans Extrabold" panose="020B0604020202020204" charset="0"/>
              </a:defRPr>
            </a:lvl1pPr>
          </a:lstStyle>
          <a:p>
            <a:r>
              <a:rPr lang="en-US" dirty="0">
                <a:solidFill>
                  <a:schemeClr val="tx2"/>
                </a:solidFill>
              </a:rPr>
              <a:t>HUMAN FACTORS, MANAGEMENT AND ACCIDENTS</a:t>
            </a:r>
          </a:p>
        </p:txBody>
      </p:sp>
      <p:graphicFrame>
        <p:nvGraphicFramePr>
          <p:cNvPr id="8" name="Group 2">
            <a:extLst>
              <a:ext uri="{FF2B5EF4-FFF2-40B4-BE49-F238E27FC236}">
                <a16:creationId xmlns:a16="http://schemas.microsoft.com/office/drawing/2014/main" id="{EA3DDD19-8709-43C3-F886-22F6FEBB3477}"/>
              </a:ext>
            </a:extLst>
          </p:cNvPr>
          <p:cNvGraphicFramePr>
            <a:graphicFrameLocks noGrp="1"/>
          </p:cNvGraphicFramePr>
          <p:nvPr>
            <p:extLst>
              <p:ext uri="{D42A27DB-BD31-4B8C-83A1-F6EECF244321}">
                <p14:modId xmlns:p14="http://schemas.microsoft.com/office/powerpoint/2010/main" val="3270598649"/>
              </p:ext>
            </p:extLst>
          </p:nvPr>
        </p:nvGraphicFramePr>
        <p:xfrm>
          <a:off x="15317380" y="4213402"/>
          <a:ext cx="14056413" cy="7908034"/>
        </p:xfrm>
        <a:graphic>
          <a:graphicData uri="http://schemas.openxmlformats.org/drawingml/2006/table">
            <a:tbl>
              <a:tblPr/>
              <a:tblGrid>
                <a:gridCol w="6754735">
                  <a:extLst>
                    <a:ext uri="{9D8B030D-6E8A-4147-A177-3AD203B41FA5}">
                      <a16:colId xmlns:a16="http://schemas.microsoft.com/office/drawing/2014/main" val="20000"/>
                    </a:ext>
                  </a:extLst>
                </a:gridCol>
                <a:gridCol w="546942">
                  <a:extLst>
                    <a:ext uri="{9D8B030D-6E8A-4147-A177-3AD203B41FA5}">
                      <a16:colId xmlns:a16="http://schemas.microsoft.com/office/drawing/2014/main" val="3783159060"/>
                    </a:ext>
                  </a:extLst>
                </a:gridCol>
                <a:gridCol w="3377368">
                  <a:extLst>
                    <a:ext uri="{9D8B030D-6E8A-4147-A177-3AD203B41FA5}">
                      <a16:colId xmlns:a16="http://schemas.microsoft.com/office/drawing/2014/main" val="20001"/>
                    </a:ext>
                  </a:extLst>
                </a:gridCol>
                <a:gridCol w="3377368">
                  <a:extLst>
                    <a:ext uri="{9D8B030D-6E8A-4147-A177-3AD203B41FA5}">
                      <a16:colId xmlns:a16="http://schemas.microsoft.com/office/drawing/2014/main" val="4182993546"/>
                    </a:ext>
                  </a:extLst>
                </a:gridCol>
              </a:tblGrid>
              <a:tr h="540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100" b="0" i="0" u="none" strike="noStrike" cap="none" normalizeH="0" baseline="0" dirty="0">
                          <a:ln>
                            <a:noFill/>
                          </a:ln>
                          <a:solidFill>
                            <a:schemeClr val="accent4"/>
                          </a:solidFill>
                          <a:effectLst/>
                          <a:latin typeface="Open Sans Extrabold" panose="020B0906030804020204" pitchFamily="34" charset="0"/>
                          <a:ea typeface="Open Sans Extrabold" panose="020B0906030804020204" pitchFamily="34" charset="0"/>
                          <a:cs typeface="Open Sans Extrabold" panose="020B0906030804020204" pitchFamily="34" charset="0"/>
                        </a:rPr>
                        <a:t>OSHA 29 CFR </a:t>
                      </a:r>
                      <a:r>
                        <a:rPr kumimoji="0" lang="en-US" sz="2100" b="0" i="0" u="none" strike="noStrike" cap="none" normalizeH="0" baseline="0">
                          <a:ln>
                            <a:noFill/>
                          </a:ln>
                          <a:solidFill>
                            <a:schemeClr val="accent4"/>
                          </a:solidFill>
                          <a:effectLst/>
                          <a:latin typeface="Open Sans Extrabold" panose="020B0906030804020204" pitchFamily="34" charset="0"/>
                          <a:ea typeface="Open Sans Extrabold" panose="020B0906030804020204" pitchFamily="34" charset="0"/>
                          <a:cs typeface="Open Sans Extrabold" panose="020B0906030804020204" pitchFamily="34" charset="0"/>
                        </a:rPr>
                        <a:t>1910.119 / EPA </a:t>
                      </a:r>
                      <a:r>
                        <a:rPr kumimoji="0" lang="en-US" sz="2100" b="0" i="0" u="none" strike="noStrike" cap="none" normalizeH="0" baseline="0" dirty="0">
                          <a:ln>
                            <a:noFill/>
                          </a:ln>
                          <a:solidFill>
                            <a:schemeClr val="accent4"/>
                          </a:solidFill>
                          <a:effectLst/>
                          <a:latin typeface="Open Sans Extrabold" panose="020B0906030804020204" pitchFamily="34" charset="0"/>
                          <a:ea typeface="Open Sans Extrabold" panose="020B0906030804020204" pitchFamily="34" charset="0"/>
                          <a:cs typeface="Open Sans Extrabold" panose="020B0906030804020204" pitchFamily="34" charset="0"/>
                        </a:rPr>
                        <a:t>40 CFR 68</a:t>
                      </a:r>
                    </a:p>
                  </a:txBody>
                  <a:tcPr marL="45720" marR="45720" anchor="b" horzOverflow="overflow">
                    <a:lnL w="19050" cap="flat" cmpd="sng" algn="ctr">
                      <a:noFill/>
                      <a:prstDash val="solid"/>
                      <a:round/>
                      <a:headEnd type="none" w="med" len="med"/>
                      <a:tailEnd type="none" w="med" len="med"/>
                    </a:lnL>
                    <a:lnR w="9525" cap="flat" cmpd="sng" algn="ctr">
                      <a:noFill/>
                      <a:prstDash val="solid"/>
                      <a:round/>
                      <a:headEnd type="none" w="med" len="med"/>
                      <a:tailEnd type="none" w="med" len="med"/>
                    </a:lnR>
                    <a:lnT w="19050" cap="flat" cmpd="sng" algn="ctr">
                      <a:no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100" b="0" i="0" u="none" strike="noStrike" cap="none" normalizeH="0" baseline="0" dirty="0">
                        <a:ln>
                          <a:noFill/>
                        </a:ln>
                        <a:solidFill>
                          <a:schemeClr val="accent4"/>
                        </a:solidFill>
                        <a:effectLst/>
                        <a:latin typeface="Open Sans Extrabold" panose="020B0906030804020204" pitchFamily="34" charset="0"/>
                        <a:ea typeface="Open Sans Extrabold" panose="020B0906030804020204" pitchFamily="34" charset="0"/>
                        <a:cs typeface="Open Sans Extrabold" panose="020B0906030804020204" pitchFamily="34" charset="0"/>
                      </a:endParaRPr>
                    </a:p>
                  </a:txBody>
                  <a:tcPr marL="45720" marR="45720" anchor="b"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19050" cap="flat" cmpd="sng" algn="ctr">
                      <a:noFill/>
                      <a:prstDash val="solid"/>
                      <a:round/>
                      <a:headEnd type="none" w="med" len="med"/>
                      <a:tailEnd type="none" w="med" len="med"/>
                    </a:lnT>
                    <a:lnB w="28575" cap="flat" cmpd="sng" algn="ctr">
                      <a:no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100" b="0" i="0" u="none" strike="noStrike" cap="none" normalizeH="0" baseline="0" dirty="0">
                          <a:ln>
                            <a:noFill/>
                          </a:ln>
                          <a:solidFill>
                            <a:schemeClr val="accent4"/>
                          </a:solidFill>
                          <a:effectLst/>
                          <a:latin typeface="Open Sans Extrabold" panose="020B0906030804020204" pitchFamily="34" charset="0"/>
                          <a:ea typeface="Open Sans Extrabold" panose="020B0906030804020204" pitchFamily="34" charset="0"/>
                          <a:cs typeface="Open Sans Extrabold" panose="020B0906030804020204" pitchFamily="34" charset="0"/>
                        </a:rPr>
                        <a:t>AIChE/CCPS Risk-Based Process Safety</a:t>
                      </a:r>
                    </a:p>
                  </a:txBody>
                  <a:tcPr marL="45720" marR="45720" anchor="b"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19050" cap="flat" cmpd="sng" algn="ctr">
                      <a:no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1512000">
                <a:tc>
                  <a:txBody>
                    <a:bodyPr/>
                    <a:lstStyle/>
                    <a:p>
                      <a:pPr marL="0" marR="0" lvl="0" indent="0" algn="l" defTabSz="4731431" rtl="0" eaLnBrk="1" fontAlgn="base" latinLnBrk="0" hangingPunct="1">
                        <a:lnSpc>
                          <a:spcPct val="114000"/>
                        </a:lnSpc>
                        <a:spcBef>
                          <a:spcPct val="0"/>
                        </a:spcBef>
                        <a:spcAft>
                          <a:spcPts val="800"/>
                        </a:spcAft>
                        <a:buClrTx/>
                        <a:buSzTx/>
                        <a:buFontTx/>
                        <a:buNone/>
                        <a:tabLst/>
                      </a:pPr>
                      <a:r>
                        <a:rPr lang="en-US" sz="2200" b="0" kern="120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Process Hazard Analysis </a:t>
                      </a:r>
                      <a:endParaRPr lang="en-US" sz="2200" b="0" kern="1200">
                        <a:solidFill>
                          <a:schemeClr val="accent4"/>
                        </a:solidFill>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l" defTabSz="4731431" rtl="0" eaLnBrk="1" fontAlgn="base" latinLnBrk="0" hangingPunct="1">
                        <a:lnSpc>
                          <a:spcPct val="114000"/>
                        </a:lnSpc>
                        <a:spcBef>
                          <a:spcPct val="0"/>
                        </a:spcBef>
                        <a:spcAft>
                          <a:spcPts val="800"/>
                        </a:spcAft>
                        <a:buClrTx/>
                        <a:buSzTx/>
                        <a:buFontTx/>
                        <a:buNone/>
                        <a:tabLst/>
                      </a:pPr>
                      <a:r>
                        <a:rPr lang="en-US" sz="2200" b="0" kern="120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Operating Procedures </a:t>
                      </a:r>
                      <a:endParaRPr lang="en-US" sz="2200" b="0" kern="1200">
                        <a:solidFill>
                          <a:schemeClr val="accent4"/>
                        </a:solidFill>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l" defTabSz="4731431" rtl="0" eaLnBrk="1" fontAlgn="base" latinLnBrk="0" hangingPunct="1">
                        <a:lnSpc>
                          <a:spcPct val="114000"/>
                        </a:lnSpc>
                        <a:spcBef>
                          <a:spcPct val="0"/>
                        </a:spcBef>
                        <a:spcAft>
                          <a:spcPts val="800"/>
                        </a:spcAft>
                        <a:buClrTx/>
                        <a:buSzTx/>
                        <a:buFontTx/>
                        <a:buNone/>
                        <a:tabLst/>
                      </a:pPr>
                      <a:r>
                        <a:rPr lang="en-US" sz="2200" b="0" kern="120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Training </a:t>
                      </a:r>
                      <a:endParaRPr lang="en-US" sz="2200" b="0" kern="1200">
                        <a:solidFill>
                          <a:schemeClr val="accent4"/>
                        </a:solidFill>
                        <a:latin typeface="Open Sans Semibold" panose="020B0706030804020204" pitchFamily="34" charset="0"/>
                        <a:ea typeface="Open Sans Semibold" panose="020B0706030804020204" pitchFamily="34" charset="0"/>
                        <a:cs typeface="Open Sans Semibold" panose="020B0706030804020204" pitchFamily="34" charset="0"/>
                      </a:endParaRPr>
                    </a:p>
                  </a:txBody>
                  <a:tcPr marL="45720" marR="180000" horzOverflow="overflow">
                    <a:lnL w="1905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accent2"/>
                      </a:solidFill>
                      <a:prstDash val="solid"/>
                      <a:round/>
                      <a:headEnd type="none" w="med" len="med"/>
                      <a:tailEnd type="none" w="med" len="med"/>
                    </a:lnT>
                    <a:lnB w="6350" cap="flat" cmpd="sng" algn="ctr">
                      <a:solidFill>
                        <a:schemeClr val="accent3"/>
                      </a:solidFill>
                      <a:prstDash val="dash"/>
                      <a:round/>
                      <a:headEnd type="none" w="med" len="med"/>
                      <a:tailEnd type="none" w="med" len="med"/>
                    </a:lnB>
                    <a:lnTlToBr>
                      <a:noFill/>
                    </a:lnTlToBr>
                    <a:lnBlToTr>
                      <a:noFill/>
                    </a:lnBlToTr>
                    <a:noFill/>
                  </a:tcPr>
                </a:tc>
                <a:tc>
                  <a:txBody>
                    <a:bodyPr/>
                    <a:lstStyle/>
                    <a:p>
                      <a:pPr marL="0" marR="0" lvl="0" indent="0" algn="l" defTabSz="4731431" rtl="0" eaLnBrk="1" fontAlgn="base" latinLnBrk="0" hangingPunct="1">
                        <a:lnSpc>
                          <a:spcPct val="114000"/>
                        </a:lnSpc>
                        <a:spcBef>
                          <a:spcPct val="0"/>
                        </a:spcBef>
                        <a:spcAft>
                          <a:spcPts val="800"/>
                        </a:spcAft>
                        <a:buClrTx/>
                        <a:buSzTx/>
                        <a:buFontTx/>
                        <a:buNone/>
                        <a:tabLst/>
                      </a:pPr>
                      <a:endParaRPr lang="en-US" sz="2200" kern="1200" dirty="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endParaRPr>
                    </a:p>
                  </a:txBody>
                  <a:tcPr marL="45720" marR="4572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dash"/>
                      <a:round/>
                      <a:headEnd type="none" w="med" len="med"/>
                      <a:tailEnd type="none" w="med" len="med"/>
                    </a:lnB>
                    <a:lnTlToBr>
                      <a:noFill/>
                    </a:lnTlToBr>
                    <a:lnBlToTr>
                      <a:noFill/>
                    </a:lnBlToTr>
                    <a:noFill/>
                  </a:tcPr>
                </a:tc>
                <a:tc>
                  <a:txBody>
                    <a:bodyPr/>
                    <a:lstStyle/>
                    <a:p>
                      <a:pPr marL="0" marR="0" lvl="0" indent="0" algn="l" defTabSz="4731431" rtl="0" eaLnBrk="1" fontAlgn="base" latinLnBrk="0" hangingPunct="1">
                        <a:lnSpc>
                          <a:spcPct val="114000"/>
                        </a:lnSpc>
                        <a:spcBef>
                          <a:spcPct val="0"/>
                        </a:spcBef>
                        <a:spcAft>
                          <a:spcPts val="800"/>
                        </a:spcAft>
                        <a:buClrTx/>
                        <a:buSzTx/>
                        <a:buFontTx/>
                        <a:buNone/>
                        <a:tabLst/>
                      </a:pPr>
                      <a:r>
                        <a:rPr lang="en-US" sz="2200" b="0" kern="120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Process Safety Culture</a:t>
                      </a:r>
                    </a:p>
                    <a:p>
                      <a:pPr marL="0" marR="0" lvl="0" indent="0" algn="l" defTabSz="4731431" rtl="0" eaLnBrk="1" fontAlgn="base" latinLnBrk="0" hangingPunct="1">
                        <a:lnSpc>
                          <a:spcPct val="114000"/>
                        </a:lnSpc>
                        <a:spcBef>
                          <a:spcPct val="0"/>
                        </a:spcBef>
                        <a:spcAft>
                          <a:spcPts val="800"/>
                        </a:spcAft>
                        <a:buClrTx/>
                        <a:buSzTx/>
                        <a:buFontTx/>
                        <a:buNone/>
                        <a:tabLst/>
                      </a:pPr>
                      <a:r>
                        <a:rPr lang="en-US" sz="2200" b="0" kern="120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Operating Procedures</a:t>
                      </a:r>
                    </a:p>
                    <a:p>
                      <a:pPr marL="0" marR="0" lvl="0" indent="0" algn="l" defTabSz="4731431" rtl="0" eaLnBrk="1" fontAlgn="base" latinLnBrk="0" hangingPunct="1">
                        <a:lnSpc>
                          <a:spcPct val="114000"/>
                        </a:lnSpc>
                        <a:spcBef>
                          <a:spcPct val="0"/>
                        </a:spcBef>
                        <a:spcAft>
                          <a:spcPts val="800"/>
                        </a:spcAft>
                        <a:buClrTx/>
                        <a:buSzTx/>
                        <a:buFontTx/>
                        <a:buNone/>
                        <a:tabLst/>
                      </a:pPr>
                      <a:r>
                        <a:rPr lang="en-US" sz="2200" b="0" kern="120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Operational Readiness</a:t>
                      </a:r>
                    </a:p>
                  </a:txBody>
                  <a:tcPr marL="45720" marR="4572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accent2"/>
                      </a:solidFill>
                      <a:prstDash val="solid"/>
                      <a:round/>
                      <a:headEnd type="none" w="med" len="med"/>
                      <a:tailEnd type="none" w="med" len="med"/>
                    </a:lnT>
                    <a:lnB w="6350" cap="flat" cmpd="sng" algn="ctr">
                      <a:solidFill>
                        <a:schemeClr val="accent3"/>
                      </a:solidFill>
                      <a:prstDash val="dash"/>
                      <a:round/>
                      <a:headEnd type="none" w="med" len="med"/>
                      <a:tailEnd type="none" w="med" len="med"/>
                    </a:lnB>
                    <a:lnTlToBr>
                      <a:noFill/>
                    </a:lnTlToBr>
                    <a:lnBlToTr>
                      <a:noFill/>
                    </a:lnBlToTr>
                    <a:noFill/>
                  </a:tcPr>
                </a:tc>
                <a:tc>
                  <a:txBody>
                    <a:bodyPr/>
                    <a:lstStyle/>
                    <a:p>
                      <a:pPr marL="0" marR="0" lvl="0" indent="0" algn="l" defTabSz="4731431" rtl="0" eaLnBrk="1" fontAlgn="base" latinLnBrk="0" hangingPunct="1">
                        <a:lnSpc>
                          <a:spcPct val="114000"/>
                        </a:lnSpc>
                        <a:spcBef>
                          <a:spcPct val="0"/>
                        </a:spcBef>
                        <a:spcAft>
                          <a:spcPts val="800"/>
                        </a:spcAft>
                        <a:buClrTx/>
                        <a:buSzTx/>
                        <a:buFontTx/>
                        <a:buNone/>
                        <a:tabLst/>
                        <a:defRPr/>
                      </a:pPr>
                      <a:r>
                        <a:rPr lang="en-US" sz="2200" b="0" kern="120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Workforce Involvement</a:t>
                      </a:r>
                    </a:p>
                    <a:p>
                      <a:pPr marL="0" marR="0" lvl="0" indent="0" algn="l" defTabSz="4731431" rtl="0" eaLnBrk="1" fontAlgn="base" latinLnBrk="0" hangingPunct="1">
                        <a:lnSpc>
                          <a:spcPct val="114000"/>
                        </a:lnSpc>
                        <a:spcBef>
                          <a:spcPct val="0"/>
                        </a:spcBef>
                        <a:spcAft>
                          <a:spcPts val="800"/>
                        </a:spcAft>
                        <a:buClrTx/>
                        <a:buSzTx/>
                        <a:buFontTx/>
                        <a:buNone/>
                        <a:tabLst/>
                      </a:pPr>
                      <a:r>
                        <a:rPr lang="en-US" sz="2200" b="0" kern="120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Training &amp; Performance </a:t>
                      </a:r>
                    </a:p>
                    <a:p>
                      <a:pPr marL="0" marR="0" lvl="0" indent="0" algn="l" defTabSz="4731431" rtl="0" eaLnBrk="1" fontAlgn="base" latinLnBrk="0" hangingPunct="1">
                        <a:lnSpc>
                          <a:spcPct val="114000"/>
                        </a:lnSpc>
                        <a:spcBef>
                          <a:spcPct val="0"/>
                        </a:spcBef>
                        <a:spcAft>
                          <a:spcPts val="800"/>
                        </a:spcAft>
                        <a:buClrTx/>
                        <a:buSzTx/>
                        <a:buFontTx/>
                        <a:buNone/>
                        <a:tabLst/>
                      </a:pPr>
                      <a:r>
                        <a:rPr lang="en-US" sz="2200" b="0" kern="120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Conduct of Operations </a:t>
                      </a:r>
                      <a:endParaRPr lang="en-US" sz="2200" kern="1200" dirty="0">
                        <a:solidFill>
                          <a:schemeClr val="accent4"/>
                        </a:solidFill>
                        <a:latin typeface="Open Sans Semibold" panose="020B0706030804020204" pitchFamily="34" charset="0"/>
                        <a:ea typeface="Open Sans Semibold" panose="020B0706030804020204" pitchFamily="34" charset="0"/>
                        <a:cs typeface="Open Sans Semibold" panose="020B0706030804020204" pitchFamily="34" charset="0"/>
                      </a:endParaRPr>
                    </a:p>
                  </a:txBody>
                  <a:tcPr marL="45720" marR="4572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accent2"/>
                      </a:solidFill>
                      <a:prstDash val="solid"/>
                      <a:round/>
                      <a:headEnd type="none" w="med" len="med"/>
                      <a:tailEnd type="none" w="med" len="med"/>
                    </a:lnT>
                    <a:lnB w="6350" cap="flat" cmpd="sng" algn="ctr">
                      <a:solidFill>
                        <a:schemeClr val="accent3"/>
                      </a:solidFill>
                      <a:prstDash val="dash"/>
                      <a:round/>
                      <a:headEnd type="none" w="med" len="med"/>
                      <a:tailEnd type="none" w="med" len="med"/>
                    </a:lnB>
                    <a:lnTlToBr>
                      <a:noFill/>
                    </a:lnTlToBr>
                    <a:lnBlToTr>
                      <a:noFill/>
                    </a:lnBlToTr>
                    <a:noFill/>
                  </a:tcPr>
                </a:tc>
                <a:extLst>
                  <a:ext uri="{0D108BD9-81ED-4DB2-BD59-A6C34878D82A}">
                    <a16:rowId xmlns:a16="http://schemas.microsoft.com/office/drawing/2014/main" val="2995289939"/>
                  </a:ext>
                </a:extLst>
              </a:tr>
              <a:tr h="5688000">
                <a:tc>
                  <a:txBody>
                    <a:bodyPr/>
                    <a:lstStyle/>
                    <a:p>
                      <a:pPr marL="0" marR="0" algn="l">
                        <a:lnSpc>
                          <a:spcPct val="107000"/>
                        </a:lnSpc>
                        <a:spcAft>
                          <a:spcPts val="800"/>
                        </a:spcAft>
                      </a:pPr>
                      <a:r>
                        <a:rPr lang="en-US" sz="2400" kern="100" dirty="0">
                          <a:solidFill>
                            <a:schemeClr val="accent4"/>
                          </a:solidFill>
                          <a:effectLst/>
                          <a:latin typeface="Open Sans Light" panose="020B0306030504020204" pitchFamily="34" charset="0"/>
                          <a:ea typeface="Open Sans Light" panose="020B0306030504020204" pitchFamily="34" charset="0"/>
                          <a:cs typeface="Open Sans Light" panose="020B0306030504020204" pitchFamily="34" charset="0"/>
                        </a:rPr>
                        <a:t>PSM systems based on OSHA’s PSM standard  likely lack the fundamental human factor standards that if applied across the applicable PSM elements, would work together to reduce human error.  </a:t>
                      </a:r>
                    </a:p>
                    <a:p>
                      <a:pPr marL="0" marR="0" algn="l">
                        <a:lnSpc>
                          <a:spcPct val="107000"/>
                        </a:lnSpc>
                        <a:spcAft>
                          <a:spcPts val="800"/>
                        </a:spcAft>
                      </a:pPr>
                      <a:r>
                        <a:rPr kumimoji="0" lang="en-US" sz="2400" b="0" i="0" u="none" strike="noStrike" kern="100" cap="none" spc="0" normalizeH="0" baseline="0" noProof="0" dirty="0">
                          <a:ln>
                            <a:noFill/>
                          </a:ln>
                          <a:solidFill>
                            <a:schemeClr val="tx2"/>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The only direct reference to the term “human factors” is mentioned in (e) PHA, which states that the PHA team must consider Human Factors. </a:t>
                      </a:r>
                    </a:p>
                    <a:p>
                      <a:pPr marL="0" marR="0" algn="l">
                        <a:lnSpc>
                          <a:spcPct val="107000"/>
                        </a:lnSpc>
                        <a:spcAft>
                          <a:spcPts val="800"/>
                        </a:spcAft>
                      </a:pPr>
                      <a:r>
                        <a:rPr kumimoji="0" lang="en-US" sz="2400" b="0" i="0" u="none" strike="noStrike" kern="100" cap="none" spc="0" normalizeH="0" baseline="0" noProof="0" dirty="0">
                          <a:ln>
                            <a:noFill/>
                          </a:ln>
                          <a:solidFill>
                            <a:schemeClr val="accent4"/>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The </a:t>
                      </a:r>
                      <a:r>
                        <a:rPr kumimoji="0" lang="en-US" sz="2400" b="0" i="0" u="none" strike="noStrike" kern="100" cap="none" spc="0" normalizeH="0" baseline="0" noProof="0" dirty="0">
                          <a:ln>
                            <a:noFill/>
                          </a:ln>
                          <a:solidFill>
                            <a:schemeClr val="accent4"/>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Operating Procedures</a:t>
                      </a:r>
                      <a:r>
                        <a:rPr kumimoji="0" lang="en-US" sz="2400" b="1" i="0" u="none" strike="noStrike" kern="100" cap="none" spc="0" normalizeH="0" baseline="0" noProof="0" dirty="0">
                          <a:ln>
                            <a:noFill/>
                          </a:ln>
                          <a:solidFill>
                            <a:schemeClr val="accent4"/>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 </a:t>
                      </a:r>
                      <a:r>
                        <a:rPr kumimoji="0" lang="en-US" sz="2400" b="0" i="0" u="none" strike="noStrike" kern="100" cap="none" spc="0" normalizeH="0" baseline="0" noProof="0" dirty="0">
                          <a:ln>
                            <a:noFill/>
                          </a:ln>
                          <a:solidFill>
                            <a:schemeClr val="accent4"/>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element and </a:t>
                      </a:r>
                      <a:r>
                        <a:rPr kumimoji="0" lang="en-US" sz="2400" b="0" i="0" u="none" strike="noStrike" kern="100" cap="none" spc="0" normalizeH="0" baseline="0" noProof="0" dirty="0">
                          <a:ln>
                            <a:noFill/>
                          </a:ln>
                          <a:solidFill>
                            <a:schemeClr val="accent4"/>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Training</a:t>
                      </a:r>
                      <a:r>
                        <a:rPr kumimoji="0" lang="en-US" sz="2400" b="0" i="0" u="none" strike="noStrike" kern="100" cap="none" spc="0" normalizeH="0" baseline="0" noProof="0" dirty="0">
                          <a:ln>
                            <a:noFill/>
                          </a:ln>
                          <a:solidFill>
                            <a:schemeClr val="accent4"/>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 element are human factors. </a:t>
                      </a:r>
                    </a:p>
                    <a:p>
                      <a:pPr marL="0" marR="0" algn="l">
                        <a:lnSpc>
                          <a:spcPct val="107000"/>
                        </a:lnSpc>
                        <a:spcAft>
                          <a:spcPts val="800"/>
                        </a:spcAft>
                      </a:pPr>
                      <a:r>
                        <a:rPr kumimoji="0" lang="en-US" sz="2400" b="0" i="0" u="none" strike="noStrike" kern="100" cap="none" spc="0" normalizeH="0" baseline="0" noProof="0" dirty="0">
                          <a:ln>
                            <a:noFill/>
                          </a:ln>
                          <a:solidFill>
                            <a:schemeClr val="tx1"/>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(f) </a:t>
                      </a:r>
                      <a:r>
                        <a:rPr kumimoji="0" lang="en-US" sz="2400" b="0" i="0" u="none" strike="noStrike" kern="100" cap="none" spc="0" normalizeH="0" baseline="0" noProof="0" dirty="0">
                          <a:ln>
                            <a:noFill/>
                          </a:ln>
                          <a:solidFill>
                            <a:schemeClr val="tx2"/>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Operating Procedures  states procedures “provide clear instructions for safely conducting activities.”  </a:t>
                      </a:r>
                      <a:endParaRPr lang="en-US" sz="2400" kern="100" dirty="0">
                        <a:solidFill>
                          <a:schemeClr val="tx2"/>
                        </a:solidFill>
                        <a:effectLst/>
                        <a:highlight>
                          <a:srgbClr val="FFFF00"/>
                        </a:highlight>
                        <a:latin typeface="Open Sans Light" panose="020B0306030504020204" pitchFamily="34" charset="0"/>
                        <a:ea typeface="Open Sans Light" panose="020B0306030504020204" pitchFamily="34" charset="0"/>
                        <a:cs typeface="Open Sans Light" panose="020B0306030504020204" pitchFamily="34" charset="0"/>
                      </a:endParaRPr>
                    </a:p>
                  </a:txBody>
                  <a:tcPr marL="45720" marR="180000" horzOverflow="overflow">
                    <a:lnL w="190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accent3"/>
                      </a:solidFill>
                      <a:prstDash val="dash"/>
                      <a:round/>
                      <a:headEnd type="none" w="med" len="med"/>
                      <a:tailEnd type="none" w="med" len="med"/>
                    </a:lnT>
                    <a:lnB w="12700" cap="flat" cmpd="sng" algn="ctr">
                      <a:noFill/>
                      <a:prstDash val="dash"/>
                      <a:round/>
                      <a:headEnd type="none" w="med" len="med"/>
                      <a:tailEnd type="none" w="med" len="med"/>
                    </a:lnB>
                    <a:lnTlToBr>
                      <a:noFill/>
                    </a:lnTlToBr>
                    <a:lnBlToTr>
                      <a:noFill/>
                    </a:lnBlToTr>
                    <a:noFill/>
                  </a:tcPr>
                </a:tc>
                <a:tc>
                  <a:txBody>
                    <a:bodyPr/>
                    <a:lstStyle/>
                    <a:p>
                      <a:pPr marL="0" marR="0" lvl="0" indent="0" algn="l" defTabSz="4731431" rtl="0" eaLnBrk="1" fontAlgn="base" latinLnBrk="0" hangingPunct="1">
                        <a:lnSpc>
                          <a:spcPct val="114000"/>
                        </a:lnSpc>
                        <a:spcBef>
                          <a:spcPct val="0"/>
                        </a:spcBef>
                        <a:spcAft>
                          <a:spcPts val="800"/>
                        </a:spcAft>
                        <a:buClrTx/>
                        <a:buSzTx/>
                        <a:buFontTx/>
                        <a:buNone/>
                        <a:tabLst/>
                      </a:pPr>
                      <a:endParaRPr lang="en-US" sz="2100" kern="1200" dirty="0">
                        <a:solidFill>
                          <a:schemeClr val="tx2"/>
                        </a:solidFill>
                        <a:latin typeface="+mn-lt"/>
                        <a:ea typeface="+mn-ea"/>
                        <a:cs typeface="+mn-cs"/>
                      </a:endParaRPr>
                    </a:p>
                  </a:txBody>
                  <a:tcPr marL="45720" marR="4572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dash"/>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gridSpan="2">
                  <a:txBody>
                    <a:bodyPr/>
                    <a:lstStyle/>
                    <a:p>
                      <a:pPr marL="0" marR="0" algn="l">
                        <a:lnSpc>
                          <a:spcPct val="113000"/>
                        </a:lnSpc>
                        <a:spcAft>
                          <a:spcPts val="1200"/>
                        </a:spcAft>
                      </a:pPr>
                      <a:r>
                        <a:rPr lang="en-US" sz="2400" kern="100" dirty="0">
                          <a:solidFill>
                            <a:schemeClr val="tx2"/>
                          </a:solidFill>
                          <a:effectLst/>
                          <a:latin typeface="Open Sans Light" panose="020B0306030504020204" pitchFamily="34" charset="0"/>
                          <a:ea typeface="Open Sans Light" panose="020B0306030504020204" pitchFamily="34" charset="0"/>
                          <a:cs typeface="Open Sans Light" panose="020B0306030504020204" pitchFamily="34" charset="0"/>
                        </a:rPr>
                        <a:t>The revised CCPS/AIChE process safety standard </a:t>
                      </a:r>
                      <a:r>
                        <a:rPr lang="en-US" sz="2400" i="1" kern="100" dirty="0">
                          <a:solidFill>
                            <a:schemeClr val="tx2"/>
                          </a:solidFill>
                          <a:effectLst/>
                          <a:latin typeface="Open Sans Light" panose="020B0306030504020204" pitchFamily="34" charset="0"/>
                          <a:ea typeface="Open Sans Light" panose="020B0306030504020204" pitchFamily="34" charset="0"/>
                          <a:cs typeface="Open Sans Light" panose="020B0306030504020204" pitchFamily="34" charset="0"/>
                        </a:rPr>
                        <a:t>Risk Based Process Safety (2007), </a:t>
                      </a:r>
                      <a:r>
                        <a:rPr lang="en-US" sz="2400" kern="100" dirty="0">
                          <a:solidFill>
                            <a:schemeClr val="tx2"/>
                          </a:solidFill>
                          <a:effectLst/>
                          <a:latin typeface="Open Sans Light" panose="020B0306030504020204" pitchFamily="34" charset="0"/>
                          <a:ea typeface="Open Sans Light" panose="020B0306030504020204" pitchFamily="34" charset="0"/>
                          <a:cs typeface="Open Sans Light" panose="020B0306030504020204" pitchFamily="34" charset="0"/>
                        </a:rPr>
                        <a:t>abandoned the global element on human factors,</a:t>
                      </a:r>
                      <a:r>
                        <a:rPr lang="en-US" sz="2400" kern="100" dirty="0">
                          <a:solidFill>
                            <a:srgbClr val="000000"/>
                          </a:solidFill>
                          <a:effectLst/>
                          <a:latin typeface="Open Sans Light" panose="020B0306030504020204" pitchFamily="34" charset="0"/>
                          <a:ea typeface="Open Sans Light" panose="020B0306030504020204" pitchFamily="34" charset="0"/>
                          <a:cs typeface="Open Sans Light" panose="020B0306030504020204" pitchFamily="34" charset="0"/>
                        </a:rPr>
                        <a:t> </a:t>
                      </a:r>
                      <a:r>
                        <a:rPr lang="en-US" sz="2400" kern="100" dirty="0">
                          <a:solidFill>
                            <a:schemeClr val="accent4"/>
                          </a:solidFill>
                          <a:effectLst/>
                          <a:latin typeface="Open Sans Light" panose="020B0306030504020204" pitchFamily="34" charset="0"/>
                          <a:ea typeface="Open Sans Light" panose="020B0306030504020204" pitchFamily="34" charset="0"/>
                          <a:cs typeface="Open Sans Light" panose="020B0306030504020204" pitchFamily="34" charset="0"/>
                        </a:rPr>
                        <a:t>and instead spread the direct control of Human Factors throughout 6 elements.</a:t>
                      </a:r>
                      <a:r>
                        <a:rPr lang="en-US" sz="2400" kern="100" dirty="0">
                          <a:solidFill>
                            <a:srgbClr val="FF0000"/>
                          </a:solidFill>
                          <a:effectLst/>
                          <a:latin typeface="Open Sans Light" panose="020B0306030504020204" pitchFamily="34" charset="0"/>
                          <a:ea typeface="Open Sans Light" panose="020B0306030504020204" pitchFamily="34" charset="0"/>
                          <a:cs typeface="Open Sans Light" panose="020B0306030504020204" pitchFamily="34" charset="0"/>
                        </a:rPr>
                        <a:t>  </a:t>
                      </a:r>
                      <a:r>
                        <a:rPr lang="en-US" sz="2400" kern="100" dirty="0">
                          <a:solidFill>
                            <a:schemeClr val="tx2"/>
                          </a:solidFill>
                          <a:effectLst/>
                          <a:latin typeface="Open Sans Light" panose="020B0306030504020204" pitchFamily="34" charset="0"/>
                          <a:ea typeface="Open Sans Light" panose="020B0306030504020204" pitchFamily="34" charset="0"/>
                          <a:cs typeface="Open Sans Light" panose="020B0306030504020204" pitchFamily="34" charset="0"/>
                        </a:rPr>
                        <a:t>This change diminished the importance of human factors. </a:t>
                      </a:r>
                    </a:p>
                    <a:p>
                      <a:pPr marL="0" marR="0" algn="l">
                        <a:lnSpc>
                          <a:spcPct val="113000"/>
                        </a:lnSpc>
                        <a:spcAft>
                          <a:spcPts val="1200"/>
                        </a:spcAft>
                      </a:pPr>
                      <a:r>
                        <a:rPr lang="en-US" sz="2400" kern="100" dirty="0">
                          <a:solidFill>
                            <a:schemeClr val="tx2"/>
                          </a:solidFill>
                          <a:effectLst/>
                          <a:latin typeface="Open Sans Light" panose="020B0306030504020204" pitchFamily="34" charset="0"/>
                          <a:ea typeface="Open Sans Light" panose="020B0306030504020204" pitchFamily="34" charset="0"/>
                          <a:cs typeface="Open Sans Light" panose="020B0306030504020204" pitchFamily="34" charset="0"/>
                        </a:rPr>
                        <a:t>The CCPS published the guideline </a:t>
                      </a:r>
                      <a:r>
                        <a:rPr lang="en-US" sz="2400" i="1" kern="100" dirty="0">
                          <a:solidFill>
                            <a:schemeClr val="tx2"/>
                          </a:solidFill>
                          <a:effectLst/>
                          <a:latin typeface="Open Sans Light" panose="020B0306030504020204" pitchFamily="34" charset="0"/>
                          <a:ea typeface="Open Sans Light" panose="020B0306030504020204" pitchFamily="34" charset="0"/>
                          <a:cs typeface="Open Sans Light" panose="020B0306030504020204" pitchFamily="34" charset="0"/>
                        </a:rPr>
                        <a:t>Conduct of Operations and Operational Discipline (2011)</a:t>
                      </a:r>
                      <a:r>
                        <a:rPr lang="en-US" sz="2400" kern="100" dirty="0">
                          <a:solidFill>
                            <a:schemeClr val="tx2"/>
                          </a:solidFill>
                          <a:effectLst/>
                          <a:latin typeface="Open Sans Light" panose="020B0306030504020204" pitchFamily="34" charset="0"/>
                          <a:ea typeface="Open Sans Light" panose="020B0306030504020204" pitchFamily="34" charset="0"/>
                          <a:cs typeface="Open Sans Light" panose="020B0306030504020204" pitchFamily="34" charset="0"/>
                        </a:rPr>
                        <a:t> to provide further guidance for implementing human factors.</a:t>
                      </a:r>
                      <a:endParaRPr lang="en-US" sz="2400" kern="100" dirty="0">
                        <a:solidFill>
                          <a:schemeClr val="tx2"/>
                        </a:solidFill>
                        <a:effectLst/>
                        <a:latin typeface="+mn-lt"/>
                        <a:ea typeface="Open Sans Light" panose="020B0306030504020204" pitchFamily="34" charset="0"/>
                        <a:cs typeface="Open Sans Light" panose="020B0306030504020204" pitchFamily="34" charset="0"/>
                      </a:endParaRPr>
                    </a:p>
                    <a:p>
                      <a:pPr marL="0" marR="0" algn="l">
                        <a:lnSpc>
                          <a:spcPct val="113000"/>
                        </a:lnSpc>
                        <a:spcAft>
                          <a:spcPts val="1200"/>
                        </a:spcAft>
                      </a:pPr>
                      <a:r>
                        <a:rPr lang="en-US" sz="2400" b="0" kern="100" dirty="0">
                          <a:solidFill>
                            <a:schemeClr val="accent4"/>
                          </a:solidFill>
                          <a:effectLst/>
                          <a:latin typeface="Open Sans Semibold" panose="020B0706030804020204" pitchFamily="34" charset="0"/>
                          <a:ea typeface="Open Sans Semibold" panose="020B0706030804020204" pitchFamily="34" charset="0"/>
                          <a:cs typeface="Open Sans Semibold" panose="020B0706030804020204" pitchFamily="34" charset="0"/>
                        </a:rPr>
                        <a:t>Below are summaries of 7 human factors typically missing from PSM systems.</a:t>
                      </a:r>
                    </a:p>
                  </a:txBody>
                  <a:tcPr marL="45720" marR="4572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accent3"/>
                      </a:solidFill>
                      <a:prstDash val="dash"/>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3861415917"/>
                  </a:ext>
                </a:extLst>
              </a:tr>
            </a:tbl>
          </a:graphicData>
        </a:graphic>
      </p:graphicFrame>
      <p:sp>
        <p:nvSpPr>
          <p:cNvPr id="2" name="Title 1">
            <a:extLst>
              <a:ext uri="{FF2B5EF4-FFF2-40B4-BE49-F238E27FC236}">
                <a16:creationId xmlns:a16="http://schemas.microsoft.com/office/drawing/2014/main" id="{5DB8865C-7582-E401-999D-BDD9CCF21B28}"/>
              </a:ext>
            </a:extLst>
          </p:cNvPr>
          <p:cNvSpPr txBox="1">
            <a:spLocks/>
          </p:cNvSpPr>
          <p:nvPr/>
        </p:nvSpPr>
        <p:spPr>
          <a:xfrm>
            <a:off x="916094" y="33075977"/>
            <a:ext cx="14057592" cy="540000"/>
          </a:xfrm>
          <a:prstGeom prst="rect">
            <a:avLst/>
          </a:prstGeom>
          <a:solidFill>
            <a:schemeClr val="accent1">
              <a:lumMod val="10000"/>
              <a:lumOff val="90000"/>
            </a:schemeClr>
          </a:solidFill>
        </p:spPr>
        <p:txBody>
          <a:bodyPr lIns="0" tIns="0" rIns="0" bIns="0" anchor="ctr">
            <a:normAutofit/>
          </a:bodyPr>
          <a:lstStyle>
            <a:defPPr>
              <a:defRPr lang="en-US"/>
            </a:defPPr>
            <a:lvl1pPr algn="ctr" defTabSz="5016124">
              <a:lnSpc>
                <a:spcPct val="110000"/>
              </a:lnSpc>
              <a:spcBef>
                <a:spcPct val="0"/>
              </a:spcBef>
              <a:buNone/>
              <a:defRPr sz="3200">
                <a:solidFill>
                  <a:schemeClr val="accent4"/>
                </a:solidFill>
                <a:latin typeface="Open Sans Extrabold" panose="020B0604020202020204" charset="0"/>
                <a:ea typeface="Open Sans Extrabold" panose="020B0604020202020204" charset="0"/>
                <a:cs typeface="Open Sans Extrabold" panose="020B0604020202020204" charset="0"/>
              </a:defRPr>
            </a:lvl1pPr>
          </a:lstStyle>
          <a:p>
            <a:r>
              <a:rPr lang="en-US" dirty="0">
                <a:solidFill>
                  <a:schemeClr val="accent1"/>
                </a:solidFill>
              </a:rPr>
              <a:t>FITNESS FOR DUTY</a:t>
            </a:r>
          </a:p>
        </p:txBody>
      </p:sp>
      <p:sp>
        <p:nvSpPr>
          <p:cNvPr id="5" name="TextBox 4">
            <a:extLst>
              <a:ext uri="{FF2B5EF4-FFF2-40B4-BE49-F238E27FC236}">
                <a16:creationId xmlns:a16="http://schemas.microsoft.com/office/drawing/2014/main" id="{4924F746-58F4-9E01-2FBE-CF4EB60775CB}"/>
              </a:ext>
            </a:extLst>
          </p:cNvPr>
          <p:cNvSpPr txBox="1"/>
          <p:nvPr/>
        </p:nvSpPr>
        <p:spPr>
          <a:xfrm>
            <a:off x="916094" y="33627068"/>
            <a:ext cx="14057592" cy="6338245"/>
          </a:xfrm>
          <a:prstGeom prst="rect">
            <a:avLst/>
          </a:prstGeom>
          <a:noFill/>
        </p:spPr>
        <p:txBody>
          <a:bodyPr wrap="square" lIns="0" tIns="180000" bIns="0" rtlCol="0">
            <a:noAutofit/>
          </a:bodyPr>
          <a:lstStyle/>
          <a:p>
            <a:pPr>
              <a:lnSpc>
                <a:spcPct val="114000"/>
              </a:lnSpc>
            </a:pPr>
            <a:r>
              <a:rPr lang="en-US" sz="2400" dirty="0">
                <a:solidFill>
                  <a:schemeClr val="tx2"/>
                </a:solidFill>
                <a:latin typeface="+mj-lt"/>
              </a:rPr>
              <a:t>What is it?  </a:t>
            </a:r>
          </a:p>
          <a:p>
            <a:pPr>
              <a:lnSpc>
                <a:spcPct val="114000"/>
              </a:lnSpc>
            </a:pPr>
            <a:r>
              <a:rPr lang="en-US" sz="2400" dirty="0">
                <a:solidFill>
                  <a:schemeClr val="tx2"/>
                </a:solidFill>
              </a:rPr>
              <a:t>Factors that could lead </a:t>
            </a:r>
            <a:r>
              <a:rPr lang="en-US" sz="2400">
                <a:solidFill>
                  <a:schemeClr val="tx2"/>
                </a:solidFill>
              </a:rPr>
              <a:t>to reduced </a:t>
            </a:r>
            <a:r>
              <a:rPr lang="en-US" sz="2400" dirty="0">
                <a:solidFill>
                  <a:schemeClr val="tx2"/>
                </a:solidFill>
              </a:rPr>
              <a:t>mental or </a:t>
            </a:r>
            <a:r>
              <a:rPr lang="en-US" sz="2400">
                <a:solidFill>
                  <a:schemeClr val="tx2"/>
                </a:solidFill>
              </a:rPr>
              <a:t>physical capabilities.  </a:t>
            </a:r>
            <a:r>
              <a:rPr lang="en-US" sz="2400" i="1" dirty="0">
                <a:solidFill>
                  <a:schemeClr val="accent4"/>
                </a:solidFill>
              </a:rPr>
              <a:t>Includes: Fatigue, working while sick / stressed / injured, </a:t>
            </a:r>
            <a:r>
              <a:rPr lang="en-US" sz="2400" i="1">
                <a:solidFill>
                  <a:schemeClr val="accent4"/>
                </a:solidFill>
              </a:rPr>
              <a:t>substance abuse.</a:t>
            </a:r>
            <a:endParaRPr lang="en-US" sz="2400" i="1" dirty="0">
              <a:solidFill>
                <a:schemeClr val="accent4"/>
              </a:solidFill>
            </a:endParaRPr>
          </a:p>
          <a:p>
            <a:pPr>
              <a:lnSpc>
                <a:spcPct val="114000"/>
              </a:lnSpc>
              <a:spcBef>
                <a:spcPts val="1200"/>
              </a:spcBef>
            </a:pPr>
            <a:r>
              <a:rPr lang="en-US" sz="2400" dirty="0">
                <a:solidFill>
                  <a:schemeClr val="tx2"/>
                </a:solidFill>
                <a:latin typeface="+mj-lt"/>
              </a:rPr>
              <a:t>Why is it important?  </a:t>
            </a:r>
            <a:br>
              <a:rPr lang="en-US" sz="2400" dirty="0">
                <a:solidFill>
                  <a:schemeClr val="tx2"/>
                </a:solidFill>
                <a:latin typeface="+mj-lt"/>
              </a:rPr>
            </a:br>
            <a:r>
              <a:rPr lang="en-US" sz="2400" dirty="0">
                <a:solidFill>
                  <a:schemeClr val="tx2"/>
                </a:solidFill>
              </a:rPr>
              <a:t>Weakness in FFD control can lead to 20 times more errors</a:t>
            </a:r>
            <a:r>
              <a:rPr lang="en-US" sz="2400">
                <a:solidFill>
                  <a:schemeClr val="tx2"/>
                </a:solidFill>
              </a:rPr>
              <a:t>. </a:t>
            </a:r>
            <a:r>
              <a:rPr lang="en-US" sz="2400" i="1">
                <a:solidFill>
                  <a:schemeClr val="accent4"/>
                </a:solidFill>
              </a:rPr>
              <a:t>Working 12 hours shifts for 10 straight days, can increase the error rate </a:t>
            </a:r>
            <a:r>
              <a:rPr lang="en-US" sz="2400" i="1" dirty="0">
                <a:solidFill>
                  <a:schemeClr val="accent4"/>
                </a:solidFill>
              </a:rPr>
              <a:t>for non-routine </a:t>
            </a:r>
            <a:r>
              <a:rPr lang="en-US" sz="2400" i="1">
                <a:solidFill>
                  <a:schemeClr val="accent4"/>
                </a:solidFill>
              </a:rPr>
              <a:t>tasks to </a:t>
            </a:r>
            <a:r>
              <a:rPr lang="en-US" sz="2400" i="1" dirty="0">
                <a:solidFill>
                  <a:schemeClr val="accent4"/>
                </a:solidFill>
              </a:rPr>
              <a:t>1 mistake in 5 to 10 steps. </a:t>
            </a:r>
            <a:br>
              <a:rPr lang="en-US" sz="2400" i="1" dirty="0">
                <a:solidFill>
                  <a:schemeClr val="accent4"/>
                </a:solidFill>
              </a:rPr>
            </a:br>
            <a:r>
              <a:rPr lang="en-US" sz="2400" dirty="0">
                <a:solidFill>
                  <a:schemeClr val="tx2"/>
                </a:solidFill>
              </a:rPr>
              <a:t>Fatigue can occur in a broad group of workers at the </a:t>
            </a:r>
            <a:r>
              <a:rPr lang="en-US" sz="2400">
                <a:solidFill>
                  <a:schemeClr val="tx2"/>
                </a:solidFill>
              </a:rPr>
              <a:t>same time </a:t>
            </a:r>
            <a:r>
              <a:rPr lang="en-US" sz="2400" i="1" dirty="0">
                <a:solidFill>
                  <a:schemeClr val="accent4"/>
                </a:solidFill>
              </a:rPr>
              <a:t>(</a:t>
            </a:r>
            <a:r>
              <a:rPr lang="en-US" sz="2400" i="1">
                <a:solidFill>
                  <a:schemeClr val="accent4"/>
                </a:solidFill>
              </a:rPr>
              <a:t>such as during </a:t>
            </a:r>
            <a:r>
              <a:rPr lang="en-US" sz="2400" i="1" dirty="0">
                <a:solidFill>
                  <a:schemeClr val="accent4"/>
                </a:solidFill>
              </a:rPr>
              <a:t>startup after a maintenance outage</a:t>
            </a:r>
            <a:r>
              <a:rPr lang="en-US" sz="2400" i="1">
                <a:solidFill>
                  <a:schemeClr val="accent4"/>
                </a:solidFill>
              </a:rPr>
              <a:t>/turnaround).</a:t>
            </a:r>
            <a:endParaRPr lang="en-US" sz="2400" i="1" dirty="0">
              <a:solidFill>
                <a:schemeClr val="accent4"/>
              </a:solidFill>
            </a:endParaRPr>
          </a:p>
          <a:p>
            <a:pPr>
              <a:lnSpc>
                <a:spcPct val="114000"/>
              </a:lnSpc>
              <a:spcBef>
                <a:spcPts val="1200"/>
              </a:spcBef>
            </a:pPr>
            <a:r>
              <a:rPr lang="en-US" sz="2400" dirty="0">
                <a:solidFill>
                  <a:schemeClr val="tx2"/>
                </a:solidFill>
                <a:latin typeface="+mj-lt"/>
              </a:rPr>
              <a:t>What to do?  </a:t>
            </a:r>
            <a:br>
              <a:rPr lang="en-US" sz="2400">
                <a:solidFill>
                  <a:schemeClr val="tx2"/>
                </a:solidFill>
                <a:latin typeface="+mj-lt"/>
              </a:rPr>
            </a:br>
            <a:r>
              <a:rPr lang="en-US" sz="2400">
                <a:solidFill>
                  <a:schemeClr val="tx2"/>
                </a:solidFill>
              </a:rPr>
              <a:t>Develop a Fitness </a:t>
            </a:r>
            <a:r>
              <a:rPr lang="en-US" sz="2400" dirty="0">
                <a:solidFill>
                  <a:schemeClr val="tx2"/>
                </a:solidFill>
              </a:rPr>
              <a:t>for </a:t>
            </a:r>
            <a:r>
              <a:rPr lang="en-US" sz="2400">
                <a:solidFill>
                  <a:schemeClr val="tx2"/>
                </a:solidFill>
              </a:rPr>
              <a:t>Duty program to </a:t>
            </a:r>
            <a:r>
              <a:rPr lang="en-US" sz="2400" dirty="0">
                <a:solidFill>
                  <a:schemeClr val="tx2"/>
                </a:solidFill>
              </a:rPr>
              <a:t>detect and prevent impaired personnel from performing tasks that may affect safety</a:t>
            </a:r>
            <a:r>
              <a:rPr lang="en-US" sz="2400">
                <a:solidFill>
                  <a:schemeClr val="tx2"/>
                </a:solidFill>
              </a:rPr>
              <a:t>.  </a:t>
            </a:r>
            <a:br>
              <a:rPr lang="en-US" sz="2400">
                <a:solidFill>
                  <a:schemeClr val="tx2"/>
                </a:solidFill>
              </a:rPr>
            </a:br>
            <a:r>
              <a:rPr lang="en-US" sz="2400" i="1">
                <a:solidFill>
                  <a:schemeClr val="accent4"/>
                </a:solidFill>
              </a:rPr>
              <a:t>Includes</a:t>
            </a:r>
            <a:r>
              <a:rPr lang="en-US" sz="2400" i="1" dirty="0">
                <a:solidFill>
                  <a:schemeClr val="accent4"/>
                </a:solidFill>
              </a:rPr>
              <a:t>: Medical evaluations, behavioral observation programs, employee </a:t>
            </a:r>
            <a:r>
              <a:rPr lang="en-US" sz="2400" i="1">
                <a:solidFill>
                  <a:schemeClr val="accent4"/>
                </a:solidFill>
              </a:rPr>
              <a:t>assistance programs, </a:t>
            </a:r>
            <a:r>
              <a:rPr lang="en-US" sz="2400" i="1" dirty="0">
                <a:solidFill>
                  <a:schemeClr val="accent4"/>
                </a:solidFill>
              </a:rPr>
              <a:t>drug and </a:t>
            </a:r>
            <a:r>
              <a:rPr lang="en-US" sz="2400" i="1">
                <a:solidFill>
                  <a:schemeClr val="accent4"/>
                </a:solidFill>
              </a:rPr>
              <a:t>alcohol testing, overtime policies and practices (establish </a:t>
            </a:r>
            <a:r>
              <a:rPr lang="en-US" sz="2400" i="1" dirty="0">
                <a:solidFill>
                  <a:schemeClr val="accent4"/>
                </a:solidFill>
              </a:rPr>
              <a:t>limits for work hours to </a:t>
            </a:r>
            <a:r>
              <a:rPr lang="en-US" sz="2400" i="1">
                <a:solidFill>
                  <a:schemeClr val="accent4"/>
                </a:solidFill>
              </a:rPr>
              <a:t>reduce on-the-job fatigue) and shift scheduling (oversight </a:t>
            </a:r>
            <a:r>
              <a:rPr lang="en-US" sz="2400" i="1" dirty="0">
                <a:solidFill>
                  <a:schemeClr val="accent4"/>
                </a:solidFill>
              </a:rPr>
              <a:t>that minimizes </a:t>
            </a:r>
            <a:r>
              <a:rPr lang="en-US" sz="2400" i="1">
                <a:solidFill>
                  <a:schemeClr val="accent4"/>
                </a:solidFill>
              </a:rPr>
              <a:t>circadian rhythm disruption).</a:t>
            </a:r>
            <a:endParaRPr lang="en-US" sz="2400" i="1" dirty="0">
              <a:solidFill>
                <a:schemeClr val="accent4"/>
              </a:solidFill>
            </a:endParaRPr>
          </a:p>
          <a:p>
            <a:pPr>
              <a:lnSpc>
                <a:spcPct val="114000"/>
              </a:lnSpc>
              <a:spcAft>
                <a:spcPts val="800"/>
              </a:spcAft>
            </a:pPr>
            <a:endParaRPr lang="en-US" sz="2400" i="1" dirty="0">
              <a:solidFill>
                <a:schemeClr val="tx2"/>
              </a:solidFill>
            </a:endParaRPr>
          </a:p>
          <a:p>
            <a:pPr>
              <a:lnSpc>
                <a:spcPct val="114000"/>
              </a:lnSpc>
            </a:pPr>
            <a:endParaRPr lang="en-US" sz="2400" i="1" dirty="0">
              <a:solidFill>
                <a:schemeClr val="tx2"/>
              </a:solidFill>
            </a:endParaRPr>
          </a:p>
          <a:p>
            <a:pPr>
              <a:lnSpc>
                <a:spcPct val="114000"/>
              </a:lnSpc>
            </a:pPr>
            <a:endParaRPr lang="en-US" sz="2400" i="1" dirty="0">
              <a:solidFill>
                <a:schemeClr val="tx2"/>
              </a:solidFill>
            </a:endParaRPr>
          </a:p>
          <a:p>
            <a:pPr>
              <a:lnSpc>
                <a:spcPct val="114000"/>
              </a:lnSpc>
            </a:pPr>
            <a:endParaRPr lang="en-US" sz="2400" i="1" dirty="0">
              <a:solidFill>
                <a:schemeClr val="tx2"/>
              </a:solidFill>
            </a:endParaRPr>
          </a:p>
          <a:p>
            <a:pPr>
              <a:lnSpc>
                <a:spcPct val="114000"/>
              </a:lnSpc>
            </a:pPr>
            <a:endParaRPr lang="en-US" sz="2400" i="1" dirty="0">
              <a:solidFill>
                <a:schemeClr val="tx2"/>
              </a:solidFill>
            </a:endParaRPr>
          </a:p>
          <a:p>
            <a:pPr>
              <a:lnSpc>
                <a:spcPct val="114000"/>
              </a:lnSpc>
            </a:pPr>
            <a:endParaRPr lang="en-US" sz="2400" i="1" dirty="0">
              <a:solidFill>
                <a:schemeClr val="accent2"/>
              </a:solidFill>
            </a:endParaRPr>
          </a:p>
          <a:p>
            <a:endParaRPr lang="en-US" sz="2400" dirty="0"/>
          </a:p>
          <a:p>
            <a:endParaRPr lang="en-US" sz="2400" dirty="0"/>
          </a:p>
        </p:txBody>
      </p:sp>
      <p:sp>
        <p:nvSpPr>
          <p:cNvPr id="4" name="Title 1">
            <a:extLst>
              <a:ext uri="{FF2B5EF4-FFF2-40B4-BE49-F238E27FC236}">
                <a16:creationId xmlns:a16="http://schemas.microsoft.com/office/drawing/2014/main" id="{FA5C76EE-948F-02DF-C26B-913A106E1131}"/>
              </a:ext>
            </a:extLst>
          </p:cNvPr>
          <p:cNvSpPr txBox="1">
            <a:spLocks/>
          </p:cNvSpPr>
          <p:nvPr/>
        </p:nvSpPr>
        <p:spPr>
          <a:xfrm>
            <a:off x="15329414" y="19292482"/>
            <a:ext cx="14057592" cy="540000"/>
          </a:xfrm>
          <a:prstGeom prst="rect">
            <a:avLst/>
          </a:prstGeom>
          <a:solidFill>
            <a:schemeClr val="accent1">
              <a:lumMod val="10000"/>
              <a:lumOff val="90000"/>
            </a:schemeClr>
          </a:solidFill>
        </p:spPr>
        <p:txBody>
          <a:bodyPr lIns="0" tIns="0" rIns="0" bIns="0" anchor="ctr">
            <a:normAutofit/>
          </a:bodyPr>
          <a:lstStyle>
            <a:defPPr>
              <a:defRPr lang="en-US"/>
            </a:defPPr>
            <a:lvl1pPr algn="ctr" defTabSz="5016124">
              <a:lnSpc>
                <a:spcPct val="110000"/>
              </a:lnSpc>
              <a:spcBef>
                <a:spcPct val="0"/>
              </a:spcBef>
              <a:buNone/>
              <a:defRPr sz="3200">
                <a:solidFill>
                  <a:schemeClr val="accent1"/>
                </a:solidFill>
                <a:latin typeface="Open Sans Extrabold" panose="020B0604020202020204" charset="0"/>
                <a:ea typeface="Open Sans Extrabold" panose="020B0604020202020204" charset="0"/>
                <a:cs typeface="Open Sans Extrabold" panose="020B0604020202020204" charset="0"/>
              </a:defRPr>
            </a:lvl1pPr>
          </a:lstStyle>
          <a:p>
            <a:r>
              <a:rPr lang="en-US" dirty="0"/>
              <a:t>COMMUNICATION</a:t>
            </a:r>
          </a:p>
        </p:txBody>
      </p:sp>
      <p:sp>
        <p:nvSpPr>
          <p:cNvPr id="12" name="TextBox 11">
            <a:extLst>
              <a:ext uri="{FF2B5EF4-FFF2-40B4-BE49-F238E27FC236}">
                <a16:creationId xmlns:a16="http://schemas.microsoft.com/office/drawing/2014/main" id="{900E8F6E-E09A-7E7F-2D60-722B12880157}"/>
              </a:ext>
            </a:extLst>
          </p:cNvPr>
          <p:cNvSpPr txBox="1"/>
          <p:nvPr/>
        </p:nvSpPr>
        <p:spPr>
          <a:xfrm>
            <a:off x="15337443" y="19832482"/>
            <a:ext cx="14057592" cy="6336186"/>
          </a:xfrm>
          <a:prstGeom prst="rect">
            <a:avLst/>
          </a:prstGeom>
          <a:noFill/>
        </p:spPr>
        <p:txBody>
          <a:bodyPr wrap="square" lIns="0" tIns="180000" bIns="0" rtlCol="0">
            <a:noAutofit/>
          </a:bodyPr>
          <a:lstStyle/>
          <a:p>
            <a:pPr>
              <a:lnSpc>
                <a:spcPct val="114000"/>
              </a:lnSpc>
            </a:pPr>
            <a:r>
              <a:rPr lang="en-US" sz="2400" dirty="0">
                <a:solidFill>
                  <a:schemeClr val="tx2"/>
                </a:solidFill>
                <a:latin typeface="+mj-lt"/>
              </a:rPr>
              <a:t>What is it</a:t>
            </a:r>
            <a:r>
              <a:rPr lang="en-US" sz="2400">
                <a:solidFill>
                  <a:schemeClr val="tx2"/>
                </a:solidFill>
                <a:latin typeface="+mj-lt"/>
              </a:rPr>
              <a:t>?  </a:t>
            </a:r>
            <a:br>
              <a:rPr lang="en-US" sz="2400">
                <a:solidFill>
                  <a:schemeClr val="tx2"/>
                </a:solidFill>
                <a:latin typeface="+mj-lt"/>
              </a:rPr>
            </a:br>
            <a:r>
              <a:rPr lang="en-US" sz="2400">
                <a:solidFill>
                  <a:schemeClr val="tx2"/>
                </a:solidFill>
              </a:rPr>
              <a:t>The </a:t>
            </a:r>
            <a:r>
              <a:rPr lang="en-US" sz="2400" dirty="0">
                <a:solidFill>
                  <a:schemeClr val="tx2"/>
                </a:solidFill>
              </a:rPr>
              <a:t>exchange of information while preparing for or </a:t>
            </a:r>
            <a:r>
              <a:rPr lang="en-US" sz="2400">
                <a:solidFill>
                  <a:schemeClr val="tx2"/>
                </a:solidFill>
              </a:rPr>
              <a:t>performing work. </a:t>
            </a:r>
            <a:br>
              <a:rPr lang="en-US" sz="2400" dirty="0">
                <a:solidFill>
                  <a:schemeClr val="tx2"/>
                </a:solidFill>
              </a:rPr>
            </a:br>
            <a:r>
              <a:rPr lang="en-US" sz="2400" i="1" dirty="0">
                <a:solidFill>
                  <a:schemeClr val="accent4"/>
                </a:solidFill>
              </a:rPr>
              <a:t>Verbal (face-to-face, phone, radio, etc.) and written (email, logs, training material, policies, etc.)</a:t>
            </a:r>
          </a:p>
          <a:p>
            <a:pPr>
              <a:lnSpc>
                <a:spcPct val="114000"/>
              </a:lnSpc>
              <a:spcBef>
                <a:spcPts val="1200"/>
              </a:spcBef>
            </a:pPr>
            <a:r>
              <a:rPr lang="en-US" sz="2400" dirty="0">
                <a:solidFill>
                  <a:schemeClr val="tx2"/>
                </a:solidFill>
                <a:latin typeface="+mj-lt"/>
              </a:rPr>
              <a:t>Why is it important</a:t>
            </a:r>
            <a:r>
              <a:rPr lang="en-US" sz="2400">
                <a:solidFill>
                  <a:schemeClr val="tx2"/>
                </a:solidFill>
                <a:latin typeface="+mj-lt"/>
              </a:rPr>
              <a:t>?  </a:t>
            </a:r>
            <a:br>
              <a:rPr lang="en-US" sz="2400">
                <a:solidFill>
                  <a:schemeClr val="tx2"/>
                </a:solidFill>
                <a:latin typeface="+mj-lt"/>
              </a:rPr>
            </a:br>
            <a:r>
              <a:rPr lang="en-US" sz="2400" i="1">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Safety:</a:t>
            </a:r>
            <a:r>
              <a:rPr lang="en-US" sz="2400">
                <a:solidFill>
                  <a:schemeClr val="tx2"/>
                </a:solidFill>
              </a:rPr>
              <a:t> Helps </a:t>
            </a:r>
            <a:r>
              <a:rPr lang="en-US" sz="2400" dirty="0">
                <a:solidFill>
                  <a:schemeClr val="tx2"/>
                </a:solidFill>
              </a:rPr>
              <a:t>prevent accidents and ensures that everyone is aware of potential hazards and safety protocols.  </a:t>
            </a:r>
            <a:r>
              <a:rPr lang="en-US" sz="2400" i="1" dirty="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Efficiency</a:t>
            </a:r>
            <a:r>
              <a:rPr lang="en-US" sz="2400" i="1">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 </a:t>
            </a:r>
            <a:r>
              <a:rPr lang="en-US" sz="2400">
                <a:solidFill>
                  <a:schemeClr val="tx2"/>
                </a:solidFill>
              </a:rPr>
              <a:t>Streamlines </a:t>
            </a:r>
            <a:r>
              <a:rPr lang="en-US" sz="2400" dirty="0">
                <a:solidFill>
                  <a:schemeClr val="tx2"/>
                </a:solidFill>
              </a:rPr>
              <a:t>operations, reduces downtime, and ensures that tasks are completed correctly and on time.  </a:t>
            </a:r>
            <a:r>
              <a:rPr lang="en-US" sz="2400" i="1" dirty="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Problem-Solving: </a:t>
            </a:r>
            <a:r>
              <a:rPr lang="en-US" sz="2400" dirty="0">
                <a:solidFill>
                  <a:schemeClr val="tx2"/>
                </a:solidFill>
              </a:rPr>
              <a:t>When issues arise, effective communication allows for quick identification and resolution, minimizing disruptions.  </a:t>
            </a:r>
            <a:r>
              <a:rPr lang="en-US" sz="2400" i="1" dirty="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Team Coordination</a:t>
            </a:r>
            <a:r>
              <a:rPr lang="en-US" sz="2400" i="1">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 </a:t>
            </a:r>
            <a:r>
              <a:rPr lang="en-US" sz="2400">
                <a:solidFill>
                  <a:schemeClr val="tx2"/>
                </a:solidFill>
              </a:rPr>
              <a:t>Fosters </a:t>
            </a:r>
            <a:r>
              <a:rPr lang="en-US" sz="2400" dirty="0">
                <a:solidFill>
                  <a:schemeClr val="tx2"/>
                </a:solidFill>
              </a:rPr>
              <a:t>teamwork and ensures that all team members are on the same page, working towards common goals</a:t>
            </a:r>
            <a:r>
              <a:rPr lang="en-US" sz="2400">
                <a:solidFill>
                  <a:schemeClr val="tx2"/>
                </a:solidFill>
              </a:rPr>
              <a:t>. </a:t>
            </a:r>
          </a:p>
          <a:p>
            <a:pPr>
              <a:lnSpc>
                <a:spcPct val="114000"/>
              </a:lnSpc>
              <a:spcBef>
                <a:spcPts val="1200"/>
              </a:spcBef>
            </a:pPr>
            <a:r>
              <a:rPr lang="en-US" sz="2400">
                <a:solidFill>
                  <a:schemeClr val="tx2"/>
                </a:solidFill>
                <a:latin typeface="+mj-lt"/>
              </a:rPr>
              <a:t>What </a:t>
            </a:r>
            <a:r>
              <a:rPr lang="en-US" sz="2400" dirty="0">
                <a:solidFill>
                  <a:schemeClr val="tx2"/>
                </a:solidFill>
                <a:latin typeface="+mj-lt"/>
              </a:rPr>
              <a:t>to do</a:t>
            </a:r>
            <a:r>
              <a:rPr lang="en-US" sz="2400">
                <a:solidFill>
                  <a:schemeClr val="tx2"/>
                </a:solidFill>
                <a:latin typeface="+mj-lt"/>
              </a:rPr>
              <a:t>?  </a:t>
            </a:r>
            <a:br>
              <a:rPr lang="en-US" sz="2400">
                <a:solidFill>
                  <a:schemeClr val="tx2"/>
                </a:solidFill>
                <a:latin typeface="+mj-lt"/>
              </a:rPr>
            </a:br>
            <a:r>
              <a:rPr lang="en-US" sz="2400">
                <a:solidFill>
                  <a:schemeClr val="tx2"/>
                </a:solidFill>
              </a:rPr>
              <a:t>Create </a:t>
            </a:r>
            <a:r>
              <a:rPr lang="en-US" sz="2400" dirty="0">
                <a:solidFill>
                  <a:schemeClr val="tx2"/>
                </a:solidFill>
              </a:rPr>
              <a:t>a Communication protocol</a:t>
            </a:r>
            <a:r>
              <a:rPr lang="en-US" sz="2400">
                <a:solidFill>
                  <a:schemeClr val="tx2"/>
                </a:solidFill>
              </a:rPr>
              <a:t>/standard.  </a:t>
            </a:r>
            <a:br>
              <a:rPr lang="en-US" sz="2400">
                <a:solidFill>
                  <a:schemeClr val="tx2"/>
                </a:solidFill>
              </a:rPr>
            </a:br>
            <a:r>
              <a:rPr lang="en-US" sz="2400" i="1">
                <a:solidFill>
                  <a:schemeClr val="accent4"/>
                </a:solidFill>
              </a:rPr>
              <a:t>Including</a:t>
            </a:r>
            <a:r>
              <a:rPr lang="en-US" sz="2400" i="1" dirty="0">
                <a:solidFill>
                  <a:schemeClr val="accent4"/>
                </a:solidFill>
              </a:rPr>
              <a:t>: Repeat back, communicating one task at a time, pre-job meeting</a:t>
            </a:r>
            <a:r>
              <a:rPr lang="en-US" sz="2400" i="1">
                <a:solidFill>
                  <a:schemeClr val="accent4"/>
                </a:solidFill>
              </a:rPr>
              <a:t>, </a:t>
            </a:r>
            <a:br>
              <a:rPr lang="en-US" sz="2400" i="1">
                <a:solidFill>
                  <a:schemeClr val="accent4"/>
                </a:solidFill>
              </a:rPr>
            </a:br>
            <a:r>
              <a:rPr lang="en-US" sz="2400" i="1">
                <a:solidFill>
                  <a:schemeClr val="accent4"/>
                </a:solidFill>
              </a:rPr>
              <a:t>shift turnover, etc</a:t>
            </a:r>
            <a:r>
              <a:rPr lang="en-US" sz="2400" i="1" dirty="0">
                <a:solidFill>
                  <a:schemeClr val="accent4"/>
                </a:solidFill>
              </a:rPr>
              <a:t>.</a:t>
            </a:r>
          </a:p>
          <a:p>
            <a:pPr>
              <a:lnSpc>
                <a:spcPct val="114000"/>
              </a:lnSpc>
            </a:pPr>
            <a:endParaRPr lang="en-US" sz="2400" i="1" dirty="0">
              <a:solidFill>
                <a:schemeClr val="tx2"/>
              </a:solidFill>
            </a:endParaRPr>
          </a:p>
          <a:p>
            <a:pPr>
              <a:lnSpc>
                <a:spcPct val="114000"/>
              </a:lnSpc>
            </a:pPr>
            <a:endParaRPr lang="en-US" sz="2400" i="1" dirty="0">
              <a:solidFill>
                <a:schemeClr val="tx2"/>
              </a:solidFill>
            </a:endParaRPr>
          </a:p>
          <a:p>
            <a:pPr>
              <a:lnSpc>
                <a:spcPct val="114000"/>
              </a:lnSpc>
            </a:pPr>
            <a:endParaRPr lang="en-US" sz="2400" i="1" dirty="0">
              <a:solidFill>
                <a:schemeClr val="tx2"/>
              </a:solidFill>
            </a:endParaRPr>
          </a:p>
          <a:p>
            <a:pPr>
              <a:lnSpc>
                <a:spcPct val="114000"/>
              </a:lnSpc>
            </a:pPr>
            <a:endParaRPr lang="en-US" sz="2400" i="1" dirty="0">
              <a:solidFill>
                <a:schemeClr val="tx2"/>
              </a:solidFill>
            </a:endParaRPr>
          </a:p>
          <a:p>
            <a:pPr>
              <a:lnSpc>
                <a:spcPct val="114000"/>
              </a:lnSpc>
            </a:pPr>
            <a:endParaRPr lang="en-US" sz="2400" i="1" dirty="0">
              <a:solidFill>
                <a:schemeClr val="accent2"/>
              </a:solidFill>
            </a:endParaRPr>
          </a:p>
          <a:p>
            <a:endParaRPr lang="en-US" sz="2400" dirty="0"/>
          </a:p>
          <a:p>
            <a:endParaRPr lang="en-US" sz="2400" dirty="0"/>
          </a:p>
        </p:txBody>
      </p:sp>
      <p:sp>
        <p:nvSpPr>
          <p:cNvPr id="16" name="Title 1">
            <a:extLst>
              <a:ext uri="{FF2B5EF4-FFF2-40B4-BE49-F238E27FC236}">
                <a16:creationId xmlns:a16="http://schemas.microsoft.com/office/drawing/2014/main" id="{2AA35A79-0EFE-1310-47DA-16668B27A734}"/>
              </a:ext>
            </a:extLst>
          </p:cNvPr>
          <p:cNvSpPr txBox="1">
            <a:spLocks/>
          </p:cNvSpPr>
          <p:nvPr/>
        </p:nvSpPr>
        <p:spPr>
          <a:xfrm>
            <a:off x="895175" y="19292482"/>
            <a:ext cx="14057592" cy="540000"/>
          </a:xfrm>
          <a:prstGeom prst="rect">
            <a:avLst/>
          </a:prstGeom>
          <a:solidFill>
            <a:schemeClr val="accent1">
              <a:lumMod val="10000"/>
              <a:lumOff val="90000"/>
            </a:schemeClr>
          </a:solidFill>
        </p:spPr>
        <p:txBody>
          <a:bodyPr lIns="0" tIns="0" rIns="0" bIns="0" anchor="ctr">
            <a:normAutofit/>
          </a:bodyPr>
          <a:lstStyle>
            <a:defPPr>
              <a:defRPr lang="en-US"/>
            </a:defPPr>
            <a:lvl1pPr algn="ctr" defTabSz="5016124">
              <a:lnSpc>
                <a:spcPct val="110000"/>
              </a:lnSpc>
              <a:spcBef>
                <a:spcPct val="0"/>
              </a:spcBef>
              <a:buNone/>
              <a:defRPr sz="3200">
                <a:solidFill>
                  <a:schemeClr val="accent1"/>
                </a:solidFill>
                <a:latin typeface="Open Sans Extrabold" panose="020B0604020202020204" charset="0"/>
                <a:ea typeface="Open Sans Extrabold" panose="020B0604020202020204" charset="0"/>
                <a:cs typeface="Open Sans Extrabold" panose="020B0604020202020204" charset="0"/>
              </a:defRPr>
            </a:lvl1pPr>
          </a:lstStyle>
          <a:p>
            <a:r>
              <a:rPr lang="en-US" dirty="0"/>
              <a:t>WORK ENVIRONMENT</a:t>
            </a:r>
          </a:p>
        </p:txBody>
      </p:sp>
      <p:sp>
        <p:nvSpPr>
          <p:cNvPr id="17" name="TextBox 16">
            <a:extLst>
              <a:ext uri="{FF2B5EF4-FFF2-40B4-BE49-F238E27FC236}">
                <a16:creationId xmlns:a16="http://schemas.microsoft.com/office/drawing/2014/main" id="{E7A70D2E-75DB-64FA-61B0-3846245932F7}"/>
              </a:ext>
            </a:extLst>
          </p:cNvPr>
          <p:cNvSpPr txBox="1"/>
          <p:nvPr/>
        </p:nvSpPr>
        <p:spPr>
          <a:xfrm>
            <a:off x="907875" y="19832482"/>
            <a:ext cx="14057592" cy="5450450"/>
          </a:xfrm>
          <a:prstGeom prst="rect">
            <a:avLst/>
          </a:prstGeom>
          <a:noFill/>
        </p:spPr>
        <p:txBody>
          <a:bodyPr wrap="square" lIns="0" tIns="180000" bIns="0" rtlCol="0">
            <a:noAutofit/>
          </a:bodyPr>
          <a:lstStyle/>
          <a:p>
            <a:pPr>
              <a:lnSpc>
                <a:spcPct val="114000"/>
              </a:lnSpc>
              <a:spcBef>
                <a:spcPts val="1200"/>
              </a:spcBef>
            </a:pPr>
            <a:r>
              <a:rPr lang="en-US" sz="2400" dirty="0">
                <a:solidFill>
                  <a:schemeClr val="tx2"/>
                </a:solidFill>
                <a:latin typeface="+mj-lt"/>
              </a:rPr>
              <a:t>What is it?  </a:t>
            </a:r>
            <a:br>
              <a:rPr lang="en-US" sz="2400" dirty="0">
                <a:solidFill>
                  <a:schemeClr val="tx2"/>
                </a:solidFill>
                <a:latin typeface="+mj-lt"/>
              </a:rPr>
            </a:br>
            <a:r>
              <a:rPr lang="en-US" sz="2400" dirty="0">
                <a:solidFill>
                  <a:schemeClr val="tx2"/>
                </a:solidFill>
              </a:rPr>
              <a:t>The environment in which the task is performed</a:t>
            </a:r>
            <a:r>
              <a:rPr lang="en-US" sz="2400">
                <a:solidFill>
                  <a:schemeClr val="tx2"/>
                </a:solidFill>
              </a:rPr>
              <a:t>. </a:t>
            </a:r>
            <a:r>
              <a:rPr lang="en-US" sz="2400" i="1">
                <a:solidFill>
                  <a:schemeClr val="accent4"/>
                </a:solidFill>
              </a:rPr>
              <a:t>Issues </a:t>
            </a:r>
            <a:r>
              <a:rPr lang="en-US" sz="2400" i="1" dirty="0">
                <a:solidFill>
                  <a:schemeClr val="accent4"/>
                </a:solidFill>
              </a:rPr>
              <a:t>include: Temperature extremes</a:t>
            </a:r>
            <a:r>
              <a:rPr lang="en-US" sz="2400" i="1">
                <a:solidFill>
                  <a:schemeClr val="accent4"/>
                </a:solidFill>
              </a:rPr>
              <a:t>, humidity, </a:t>
            </a:r>
            <a:r>
              <a:rPr lang="en-US" sz="2400" i="1" dirty="0">
                <a:solidFill>
                  <a:schemeClr val="accent4"/>
                </a:solidFill>
              </a:rPr>
              <a:t>dust, noise, lighting, </a:t>
            </a:r>
            <a:r>
              <a:rPr lang="en-US" sz="2400" i="1">
                <a:solidFill>
                  <a:schemeClr val="accent4"/>
                </a:solidFill>
              </a:rPr>
              <a:t>working space and housekeeping.</a:t>
            </a:r>
            <a:endParaRPr lang="en-US" sz="2400" i="1" dirty="0">
              <a:solidFill>
                <a:schemeClr val="accent4"/>
              </a:solidFill>
            </a:endParaRPr>
          </a:p>
          <a:p>
            <a:pPr>
              <a:lnSpc>
                <a:spcPct val="114000"/>
              </a:lnSpc>
              <a:spcBef>
                <a:spcPts val="1200"/>
              </a:spcBef>
            </a:pPr>
            <a:r>
              <a:rPr lang="en-US" sz="2400" dirty="0">
                <a:solidFill>
                  <a:schemeClr val="tx2"/>
                </a:solidFill>
                <a:latin typeface="+mj-lt"/>
              </a:rPr>
              <a:t>Why is it important?  </a:t>
            </a:r>
            <a:br>
              <a:rPr lang="en-US" sz="2400" dirty="0">
                <a:solidFill>
                  <a:schemeClr val="tx2"/>
                </a:solidFill>
                <a:latin typeface="+mj-lt"/>
              </a:rPr>
            </a:br>
            <a:r>
              <a:rPr lang="en-US" sz="2400" dirty="0">
                <a:solidFill>
                  <a:schemeClr val="tx2"/>
                </a:solidFill>
              </a:rPr>
              <a:t>Adverse environment factors can affect other human factors (communication,  fatigue, stress), but they also degrade performance independently. Normally affects all humans about the same.</a:t>
            </a:r>
          </a:p>
          <a:p>
            <a:pPr>
              <a:lnSpc>
                <a:spcPct val="114000"/>
              </a:lnSpc>
              <a:spcBef>
                <a:spcPts val="1200"/>
              </a:spcBef>
            </a:pPr>
            <a:r>
              <a:rPr lang="en-US" sz="2400" dirty="0">
                <a:solidFill>
                  <a:schemeClr val="tx2"/>
                </a:solidFill>
                <a:latin typeface="+mj-lt"/>
              </a:rPr>
              <a:t>What to do?  </a:t>
            </a:r>
            <a:br>
              <a:rPr lang="en-US" sz="2400" dirty="0">
                <a:solidFill>
                  <a:schemeClr val="tx2"/>
                </a:solidFill>
                <a:latin typeface="+mj-lt"/>
              </a:rPr>
            </a:br>
            <a:r>
              <a:rPr lang="en-US" sz="2400" dirty="0">
                <a:solidFill>
                  <a:schemeClr val="tx2"/>
                </a:solidFill>
              </a:rPr>
              <a:t>If possible, plan work in locations to </a:t>
            </a:r>
            <a:r>
              <a:rPr lang="en-US" sz="2400">
                <a:solidFill>
                  <a:schemeClr val="tx2"/>
                </a:solidFill>
              </a:rPr>
              <a:t>avoid extremes. </a:t>
            </a:r>
            <a:r>
              <a:rPr lang="en-US" sz="2400" i="1">
                <a:solidFill>
                  <a:schemeClr val="accent4"/>
                </a:solidFill>
              </a:rPr>
              <a:t>Otherwise </a:t>
            </a:r>
            <a:r>
              <a:rPr lang="en-US" sz="2400" i="1" dirty="0">
                <a:solidFill>
                  <a:schemeClr val="accent4"/>
                </a:solidFill>
              </a:rPr>
              <a:t>plan for rotations/breaks to </a:t>
            </a:r>
            <a:r>
              <a:rPr lang="en-US" sz="2400" i="1">
                <a:solidFill>
                  <a:schemeClr val="accent4"/>
                </a:solidFill>
              </a:rPr>
              <a:t>minimize effects. </a:t>
            </a:r>
            <a:endParaRPr lang="en-US" sz="2400" i="1" dirty="0">
              <a:solidFill>
                <a:schemeClr val="accent4"/>
              </a:solidFill>
            </a:endParaRPr>
          </a:p>
          <a:p>
            <a:pPr>
              <a:lnSpc>
                <a:spcPct val="114000"/>
              </a:lnSpc>
              <a:spcBef>
                <a:spcPts val="1200"/>
              </a:spcBef>
            </a:pPr>
            <a:r>
              <a:rPr lang="en-US" sz="2400" dirty="0">
                <a:solidFill>
                  <a:schemeClr val="tx2"/>
                </a:solidFill>
              </a:rPr>
              <a:t>Take into account the increased error rate when </a:t>
            </a:r>
            <a:r>
              <a:rPr lang="en-US" sz="2400">
                <a:solidFill>
                  <a:schemeClr val="tx2"/>
                </a:solidFill>
              </a:rPr>
              <a:t>using PPE.</a:t>
            </a:r>
            <a:endParaRPr lang="en-US" sz="2400" dirty="0">
              <a:solidFill>
                <a:schemeClr val="tx2"/>
              </a:solidFill>
            </a:endParaRPr>
          </a:p>
          <a:p>
            <a:pPr>
              <a:lnSpc>
                <a:spcPct val="114000"/>
              </a:lnSpc>
              <a:spcBef>
                <a:spcPts val="1200"/>
              </a:spcBef>
            </a:pPr>
            <a:r>
              <a:rPr lang="en-US" sz="2400" dirty="0">
                <a:solidFill>
                  <a:schemeClr val="tx2"/>
                </a:solidFill>
              </a:rPr>
              <a:t>Control lighting and minimize </a:t>
            </a:r>
            <a:r>
              <a:rPr lang="en-US" sz="2400">
                <a:solidFill>
                  <a:schemeClr val="tx2"/>
                </a:solidFill>
              </a:rPr>
              <a:t>communication interference.</a:t>
            </a:r>
            <a:endParaRPr lang="en-US" sz="2400" i="1" dirty="0">
              <a:solidFill>
                <a:schemeClr val="tx2"/>
              </a:solidFill>
            </a:endParaRPr>
          </a:p>
          <a:p>
            <a:pPr>
              <a:lnSpc>
                <a:spcPct val="114000"/>
              </a:lnSpc>
            </a:pPr>
            <a:endParaRPr lang="en-US" sz="2400" i="1" dirty="0">
              <a:solidFill>
                <a:schemeClr val="tx2"/>
              </a:solidFill>
            </a:endParaRPr>
          </a:p>
          <a:p>
            <a:pPr>
              <a:lnSpc>
                <a:spcPct val="114000"/>
              </a:lnSpc>
            </a:pPr>
            <a:endParaRPr lang="en-US" sz="2400" i="1" dirty="0">
              <a:solidFill>
                <a:schemeClr val="tx2"/>
              </a:solidFill>
            </a:endParaRPr>
          </a:p>
          <a:p>
            <a:pPr>
              <a:lnSpc>
                <a:spcPct val="114000"/>
              </a:lnSpc>
            </a:pPr>
            <a:endParaRPr lang="en-US" sz="2400" i="1" dirty="0">
              <a:solidFill>
                <a:schemeClr val="tx2"/>
              </a:solidFill>
            </a:endParaRPr>
          </a:p>
          <a:p>
            <a:pPr>
              <a:lnSpc>
                <a:spcPct val="114000"/>
              </a:lnSpc>
            </a:pPr>
            <a:endParaRPr lang="en-US" sz="2400" i="1" dirty="0">
              <a:solidFill>
                <a:schemeClr val="accent2"/>
              </a:solidFill>
            </a:endParaRPr>
          </a:p>
          <a:p>
            <a:endParaRPr lang="en-US" sz="2400" dirty="0"/>
          </a:p>
          <a:p>
            <a:endParaRPr lang="en-US" sz="2400" dirty="0"/>
          </a:p>
        </p:txBody>
      </p:sp>
      <p:sp>
        <p:nvSpPr>
          <p:cNvPr id="18" name="Title 1">
            <a:extLst>
              <a:ext uri="{FF2B5EF4-FFF2-40B4-BE49-F238E27FC236}">
                <a16:creationId xmlns:a16="http://schemas.microsoft.com/office/drawing/2014/main" id="{C066DD65-1E38-2F74-EA45-4E0F4192389E}"/>
              </a:ext>
            </a:extLst>
          </p:cNvPr>
          <p:cNvSpPr txBox="1">
            <a:spLocks/>
          </p:cNvSpPr>
          <p:nvPr/>
        </p:nvSpPr>
        <p:spPr>
          <a:xfrm>
            <a:off x="15316200" y="26184226"/>
            <a:ext cx="14057592" cy="540000"/>
          </a:xfrm>
          <a:prstGeom prst="rect">
            <a:avLst/>
          </a:prstGeom>
          <a:solidFill>
            <a:schemeClr val="accent1">
              <a:lumMod val="10000"/>
              <a:lumOff val="90000"/>
            </a:schemeClr>
          </a:solidFill>
        </p:spPr>
        <p:txBody>
          <a:bodyPr lIns="0" tIns="0" rIns="0" bIns="0" anchor="ctr">
            <a:normAutofit/>
          </a:bodyPr>
          <a:lstStyle>
            <a:defPPr>
              <a:defRPr lang="en-US"/>
            </a:defPPr>
            <a:lvl1pPr algn="ctr" defTabSz="5016124">
              <a:lnSpc>
                <a:spcPct val="110000"/>
              </a:lnSpc>
              <a:spcBef>
                <a:spcPct val="0"/>
              </a:spcBef>
              <a:buNone/>
              <a:defRPr sz="3200">
                <a:solidFill>
                  <a:schemeClr val="accent1"/>
                </a:solidFill>
                <a:latin typeface="Open Sans Extrabold" panose="020B0604020202020204" charset="0"/>
                <a:ea typeface="Open Sans Extrabold" panose="020B0604020202020204" charset="0"/>
                <a:cs typeface="Open Sans Extrabold" panose="020B0604020202020204" charset="0"/>
              </a:defRPr>
            </a:lvl1pPr>
          </a:lstStyle>
          <a:p>
            <a:r>
              <a:rPr lang="en-US"/>
              <a:t>TASKS DESIGN AND STAFFING</a:t>
            </a:r>
            <a:endParaRPr lang="en-US" dirty="0"/>
          </a:p>
        </p:txBody>
      </p:sp>
      <p:sp>
        <p:nvSpPr>
          <p:cNvPr id="20" name="TextBox 19">
            <a:extLst>
              <a:ext uri="{FF2B5EF4-FFF2-40B4-BE49-F238E27FC236}">
                <a16:creationId xmlns:a16="http://schemas.microsoft.com/office/drawing/2014/main" id="{CE41896F-0EE5-2AB3-3830-7FCD1D93D7E7}"/>
              </a:ext>
            </a:extLst>
          </p:cNvPr>
          <p:cNvSpPr txBox="1"/>
          <p:nvPr/>
        </p:nvSpPr>
        <p:spPr>
          <a:xfrm>
            <a:off x="15316200" y="26724226"/>
            <a:ext cx="14057592" cy="8281578"/>
          </a:xfrm>
          <a:prstGeom prst="rect">
            <a:avLst/>
          </a:prstGeom>
          <a:noFill/>
        </p:spPr>
        <p:txBody>
          <a:bodyPr wrap="square" lIns="0" tIns="180000" bIns="0" rtlCol="0">
            <a:noAutofit/>
          </a:bodyPr>
          <a:lstStyle/>
          <a:p>
            <a:pPr>
              <a:lnSpc>
                <a:spcPct val="114000"/>
              </a:lnSpc>
            </a:pPr>
            <a:r>
              <a:rPr lang="en-US" sz="2400" dirty="0">
                <a:solidFill>
                  <a:schemeClr val="tx2"/>
                </a:solidFill>
                <a:latin typeface="+mj-lt"/>
              </a:rPr>
              <a:t>What is it</a:t>
            </a:r>
            <a:r>
              <a:rPr lang="en-US" sz="2400">
                <a:solidFill>
                  <a:schemeClr val="tx2"/>
                </a:solidFill>
                <a:latin typeface="+mj-lt"/>
              </a:rPr>
              <a:t>?  </a:t>
            </a:r>
            <a:br>
              <a:rPr lang="en-US" sz="2400">
                <a:solidFill>
                  <a:schemeClr val="tx2"/>
                </a:solidFill>
                <a:latin typeface="+mj-lt"/>
              </a:rPr>
            </a:br>
            <a:r>
              <a:rPr lang="en-US" sz="2400" i="1">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Task </a:t>
            </a:r>
            <a:r>
              <a:rPr lang="en-US" sz="2400" i="1" dirty="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design:</a:t>
            </a:r>
            <a:r>
              <a:rPr lang="en-US" sz="2400" dirty="0">
                <a:solidFill>
                  <a:schemeClr val="tx2"/>
                </a:solidFill>
              </a:rPr>
              <a:t> Activities, location, timing, tools, PPE and staff requirements to perform a task successfully.  </a:t>
            </a:r>
            <a:r>
              <a:rPr lang="en-US" sz="2400" i="1" dirty="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Staffing:</a:t>
            </a:r>
            <a:r>
              <a:rPr lang="en-US" sz="2400" dirty="0">
                <a:solidFill>
                  <a:schemeClr val="tx2"/>
                </a:solidFill>
              </a:rPr>
              <a:t> Availability of personnel with the proper qualifications for both planned and foreseeable unplanned </a:t>
            </a:r>
            <a:r>
              <a:rPr lang="en-US" sz="2400">
                <a:solidFill>
                  <a:schemeClr val="tx2"/>
                </a:solidFill>
              </a:rPr>
              <a:t>activities.</a:t>
            </a:r>
          </a:p>
          <a:p>
            <a:pPr>
              <a:lnSpc>
                <a:spcPct val="114000"/>
              </a:lnSpc>
              <a:spcBef>
                <a:spcPts val="1200"/>
              </a:spcBef>
            </a:pPr>
            <a:r>
              <a:rPr lang="en-US" sz="2400">
                <a:solidFill>
                  <a:schemeClr val="tx2"/>
                </a:solidFill>
                <a:latin typeface="+mj-lt"/>
              </a:rPr>
              <a:t>Why </a:t>
            </a:r>
            <a:r>
              <a:rPr lang="en-US" sz="2400" dirty="0">
                <a:solidFill>
                  <a:schemeClr val="tx2"/>
                </a:solidFill>
                <a:latin typeface="+mj-lt"/>
              </a:rPr>
              <a:t>is it important</a:t>
            </a:r>
            <a:r>
              <a:rPr lang="en-US" sz="2400">
                <a:solidFill>
                  <a:schemeClr val="tx2"/>
                </a:solidFill>
                <a:latin typeface="+mj-lt"/>
              </a:rPr>
              <a:t>?  </a:t>
            </a:r>
            <a:br>
              <a:rPr lang="en-US" sz="2400">
                <a:solidFill>
                  <a:schemeClr val="tx2"/>
                </a:solidFill>
                <a:latin typeface="+mj-lt"/>
              </a:rPr>
            </a:br>
            <a:r>
              <a:rPr lang="en-US" sz="2400">
                <a:solidFill>
                  <a:schemeClr val="tx2"/>
                </a:solidFill>
              </a:rPr>
              <a:t>A </a:t>
            </a:r>
            <a:r>
              <a:rPr lang="en-US" sz="2400" dirty="0">
                <a:solidFill>
                  <a:schemeClr val="tx2"/>
                </a:solidFill>
              </a:rPr>
              <a:t>task designed with Human limits is much more likely to work effectively than one that assumes humans can and will “always” do what is written.  Task overload (understaffed) and unqualified personnel can increase Human Error up to 10x.  </a:t>
            </a:r>
            <a:r>
              <a:rPr lang="en-US" sz="2400">
                <a:solidFill>
                  <a:schemeClr val="tx2"/>
                </a:solidFill>
              </a:rPr>
              <a:t>Task dependence increases Human Error </a:t>
            </a:r>
            <a:r>
              <a:rPr lang="en-US" sz="2400" i="1">
                <a:solidFill>
                  <a:schemeClr val="accent4"/>
                </a:solidFill>
              </a:rPr>
              <a:t>(The </a:t>
            </a:r>
            <a:r>
              <a:rPr lang="en-US" sz="2400" i="1" dirty="0">
                <a:solidFill>
                  <a:schemeClr val="accent4"/>
                </a:solidFill>
              </a:rPr>
              <a:t>increased probability of failure on subsequent tasks given that an error has already </a:t>
            </a:r>
            <a:r>
              <a:rPr lang="en-US" sz="2400" i="1">
                <a:solidFill>
                  <a:schemeClr val="accent4"/>
                </a:solidFill>
              </a:rPr>
              <a:t>been made).</a:t>
            </a:r>
            <a:endParaRPr lang="en-US" sz="2400" i="1" dirty="0">
              <a:solidFill>
                <a:schemeClr val="accent4"/>
              </a:solidFill>
            </a:endParaRPr>
          </a:p>
          <a:p>
            <a:pPr>
              <a:lnSpc>
                <a:spcPct val="114000"/>
              </a:lnSpc>
              <a:spcBef>
                <a:spcPts val="1200"/>
              </a:spcBef>
            </a:pPr>
            <a:r>
              <a:rPr lang="en-US" sz="2400" dirty="0">
                <a:solidFill>
                  <a:schemeClr val="tx2"/>
                </a:solidFill>
                <a:latin typeface="+mj-lt"/>
              </a:rPr>
              <a:t>What to do</a:t>
            </a:r>
            <a:r>
              <a:rPr lang="en-US" sz="2400">
                <a:solidFill>
                  <a:schemeClr val="tx2"/>
                </a:solidFill>
                <a:latin typeface="+mj-lt"/>
              </a:rPr>
              <a:t>? </a:t>
            </a:r>
            <a:br>
              <a:rPr lang="en-US" sz="2400">
                <a:solidFill>
                  <a:schemeClr val="tx2"/>
                </a:solidFill>
                <a:latin typeface="+mj-lt"/>
              </a:rPr>
            </a:br>
            <a:r>
              <a:rPr lang="en-US" sz="2400">
                <a:solidFill>
                  <a:schemeClr val="tx2"/>
                </a:solidFill>
              </a:rPr>
              <a:t>Task </a:t>
            </a:r>
            <a:r>
              <a:rPr lang="en-US" sz="2400" dirty="0">
                <a:solidFill>
                  <a:schemeClr val="tx2"/>
                </a:solidFill>
              </a:rPr>
              <a:t>must consider that </a:t>
            </a:r>
            <a:r>
              <a:rPr lang="en-US" sz="2400">
                <a:solidFill>
                  <a:schemeClr val="tx2"/>
                </a:solidFill>
              </a:rPr>
              <a:t>humans think, remember </a:t>
            </a:r>
            <a:r>
              <a:rPr lang="en-US" sz="2400" dirty="0">
                <a:solidFill>
                  <a:schemeClr val="tx2"/>
                </a:solidFill>
              </a:rPr>
              <a:t>and factor in prior data and </a:t>
            </a:r>
            <a:r>
              <a:rPr lang="en-US" sz="2400">
                <a:solidFill>
                  <a:schemeClr val="tx2"/>
                </a:solidFill>
              </a:rPr>
              <a:t>prior experiences. </a:t>
            </a:r>
            <a:r>
              <a:rPr lang="en-US" sz="2400" i="1" dirty="0">
                <a:solidFill>
                  <a:schemeClr val="accent4"/>
                </a:solidFill>
              </a:rPr>
              <a:t>Includes: Task complexity, error detection/recovery, environment, engineering</a:t>
            </a:r>
            <a:r>
              <a:rPr lang="en-US" sz="2400" i="1">
                <a:solidFill>
                  <a:schemeClr val="accent4"/>
                </a:solidFill>
              </a:rPr>
              <a:t>/administrative </a:t>
            </a:r>
            <a:r>
              <a:rPr lang="en-US" sz="2400" i="1" dirty="0">
                <a:solidFill>
                  <a:schemeClr val="accent4"/>
                </a:solidFill>
              </a:rPr>
              <a:t>controls, etc</a:t>
            </a:r>
            <a:r>
              <a:rPr lang="en-US" sz="2400" i="1">
                <a:solidFill>
                  <a:schemeClr val="accent4"/>
                </a:solidFill>
              </a:rPr>
              <a:t>. </a:t>
            </a:r>
          </a:p>
          <a:p>
            <a:pPr>
              <a:lnSpc>
                <a:spcPct val="114000"/>
              </a:lnSpc>
              <a:spcBef>
                <a:spcPts val="600"/>
              </a:spcBef>
            </a:pPr>
            <a:r>
              <a:rPr lang="en-US" sz="2400">
                <a:solidFill>
                  <a:schemeClr val="tx2"/>
                </a:solidFill>
              </a:rPr>
              <a:t>Ensure </a:t>
            </a:r>
            <a:r>
              <a:rPr lang="en-US" sz="2400" dirty="0">
                <a:solidFill>
                  <a:schemeClr val="tx2"/>
                </a:solidFill>
              </a:rPr>
              <a:t>proper range of expertise and </a:t>
            </a:r>
            <a:r>
              <a:rPr lang="en-US" sz="2400">
                <a:solidFill>
                  <a:schemeClr val="tx2"/>
                </a:solidFill>
              </a:rPr>
              <a:t>staff size. </a:t>
            </a:r>
            <a:r>
              <a:rPr lang="en-US" sz="2400" i="1" dirty="0">
                <a:solidFill>
                  <a:schemeClr val="accent4"/>
                </a:solidFill>
              </a:rPr>
              <a:t>Including: Emergency/scheduled outages, organizational changes, monitoring rotation, etc</a:t>
            </a:r>
            <a:r>
              <a:rPr lang="en-US" sz="2400" i="1">
                <a:solidFill>
                  <a:schemeClr val="accent4"/>
                </a:solidFill>
              </a:rPr>
              <a:t>. </a:t>
            </a:r>
          </a:p>
          <a:p>
            <a:pPr>
              <a:lnSpc>
                <a:spcPct val="114000"/>
              </a:lnSpc>
              <a:spcBef>
                <a:spcPts val="600"/>
              </a:spcBef>
            </a:pPr>
            <a:r>
              <a:rPr lang="en-US" sz="2400">
                <a:solidFill>
                  <a:schemeClr val="tx2"/>
                </a:solidFill>
              </a:rPr>
              <a:t>Error </a:t>
            </a:r>
            <a:r>
              <a:rPr lang="en-US" sz="2400" dirty="0">
                <a:solidFill>
                  <a:schemeClr val="tx2"/>
                </a:solidFill>
              </a:rPr>
              <a:t>detection </a:t>
            </a:r>
            <a:r>
              <a:rPr lang="en-US" sz="2400">
                <a:solidFill>
                  <a:schemeClr val="tx2"/>
                </a:solidFill>
              </a:rPr>
              <a:t>and recovery.  </a:t>
            </a:r>
            <a:r>
              <a:rPr lang="en-US" sz="2400" i="1" dirty="0">
                <a:solidFill>
                  <a:schemeClr val="accent4"/>
                </a:solidFill>
              </a:rPr>
              <a:t>Including: Error proof mechanisms, automatic alerts, automatic system shutdowns</a:t>
            </a:r>
            <a:r>
              <a:rPr lang="en-US" sz="2400" i="1">
                <a:solidFill>
                  <a:schemeClr val="accent4"/>
                </a:solidFill>
              </a:rPr>
              <a:t>.  </a:t>
            </a:r>
          </a:p>
          <a:p>
            <a:pPr>
              <a:lnSpc>
                <a:spcPct val="114000"/>
              </a:lnSpc>
              <a:spcBef>
                <a:spcPts val="600"/>
              </a:spcBef>
            </a:pPr>
            <a:r>
              <a:rPr lang="en-US" sz="2400">
                <a:solidFill>
                  <a:schemeClr val="tx2"/>
                </a:solidFill>
              </a:rPr>
              <a:t>Stagger </a:t>
            </a:r>
            <a:r>
              <a:rPr lang="en-US" sz="2400" dirty="0">
                <a:solidFill>
                  <a:schemeClr val="tx2"/>
                </a:solidFill>
              </a:rPr>
              <a:t>maintenance of </a:t>
            </a:r>
            <a:r>
              <a:rPr lang="en-US" sz="2400">
                <a:solidFill>
                  <a:schemeClr val="tx2"/>
                </a:solidFill>
              </a:rPr>
              <a:t>redundant equipment.  </a:t>
            </a:r>
            <a:r>
              <a:rPr lang="en-US" sz="2400" i="1" dirty="0">
                <a:solidFill>
                  <a:schemeClr val="accent4"/>
                </a:solidFill>
              </a:rPr>
              <a:t>If the same </a:t>
            </a:r>
            <a:r>
              <a:rPr lang="en-US" sz="2400" i="1">
                <a:solidFill>
                  <a:schemeClr val="accent4"/>
                </a:solidFill>
              </a:rPr>
              <a:t>person performs </a:t>
            </a:r>
            <a:r>
              <a:rPr lang="en-US" sz="2400" i="1" dirty="0">
                <a:solidFill>
                  <a:schemeClr val="accent4"/>
                </a:solidFill>
              </a:rPr>
              <a:t>back-to-back maintenance, the probability of making a mistake on Equipment B after making an error on Equipment A, is 1!</a:t>
            </a:r>
            <a:endParaRPr lang="en-US" sz="2400" dirty="0"/>
          </a:p>
          <a:p>
            <a:endParaRPr lang="en-US" sz="2400" i="1" dirty="0">
              <a:solidFill>
                <a:schemeClr val="accent4"/>
              </a:solidFill>
            </a:endParaRPr>
          </a:p>
          <a:p>
            <a:endParaRPr lang="en-US" sz="2400" i="1" dirty="0">
              <a:solidFill>
                <a:schemeClr val="accent4"/>
              </a:solidFill>
            </a:endParaRPr>
          </a:p>
        </p:txBody>
      </p:sp>
      <p:sp>
        <p:nvSpPr>
          <p:cNvPr id="27" name="Title 1">
            <a:extLst>
              <a:ext uri="{FF2B5EF4-FFF2-40B4-BE49-F238E27FC236}">
                <a16:creationId xmlns:a16="http://schemas.microsoft.com/office/drawing/2014/main" id="{69567F37-5019-1E12-246D-02DA803E7920}"/>
              </a:ext>
            </a:extLst>
          </p:cNvPr>
          <p:cNvSpPr txBox="1">
            <a:spLocks/>
          </p:cNvSpPr>
          <p:nvPr/>
        </p:nvSpPr>
        <p:spPr>
          <a:xfrm>
            <a:off x="907875" y="10904690"/>
            <a:ext cx="14057592" cy="540000"/>
          </a:xfrm>
          <a:prstGeom prst="rect">
            <a:avLst/>
          </a:prstGeom>
          <a:solidFill>
            <a:schemeClr val="accent1">
              <a:lumMod val="10000"/>
              <a:lumOff val="90000"/>
            </a:schemeClr>
          </a:solidFill>
        </p:spPr>
        <p:txBody>
          <a:bodyPr lIns="0" tIns="0" rIns="0" bIns="0" anchor="ctr">
            <a:normAutofit/>
          </a:bodyPr>
          <a:lstStyle>
            <a:defPPr>
              <a:defRPr lang="en-US"/>
            </a:defPPr>
            <a:lvl1pPr algn="ctr" defTabSz="5016124">
              <a:lnSpc>
                <a:spcPct val="110000"/>
              </a:lnSpc>
              <a:spcBef>
                <a:spcPct val="0"/>
              </a:spcBef>
              <a:buNone/>
              <a:defRPr sz="3200">
                <a:solidFill>
                  <a:schemeClr val="accent1"/>
                </a:solidFill>
                <a:latin typeface="Open Sans Extrabold" panose="020B0604020202020204" charset="0"/>
                <a:ea typeface="Open Sans Extrabold" panose="020B0604020202020204" charset="0"/>
                <a:cs typeface="Open Sans Extrabold" panose="020B0604020202020204" charset="0"/>
              </a:defRPr>
            </a:lvl1pPr>
          </a:lstStyle>
          <a:p>
            <a:r>
              <a:rPr lang="en-US" dirty="0"/>
              <a:t>HUMAN-SYSTEM INTERFACE AND TOOLS DESIGN</a:t>
            </a:r>
          </a:p>
        </p:txBody>
      </p:sp>
      <p:sp>
        <p:nvSpPr>
          <p:cNvPr id="28" name="TextBox 27">
            <a:extLst>
              <a:ext uri="{FF2B5EF4-FFF2-40B4-BE49-F238E27FC236}">
                <a16:creationId xmlns:a16="http://schemas.microsoft.com/office/drawing/2014/main" id="{6C3D2558-BEC0-F343-914D-1F501ADDBE59}"/>
              </a:ext>
            </a:extLst>
          </p:cNvPr>
          <p:cNvSpPr txBox="1"/>
          <p:nvPr/>
        </p:nvSpPr>
        <p:spPr>
          <a:xfrm>
            <a:off x="908155" y="11448554"/>
            <a:ext cx="14057592" cy="7487841"/>
          </a:xfrm>
          <a:prstGeom prst="rect">
            <a:avLst/>
          </a:prstGeom>
          <a:noFill/>
        </p:spPr>
        <p:txBody>
          <a:bodyPr wrap="square" lIns="0" tIns="180000" bIns="0" rtlCol="0">
            <a:noAutofit/>
          </a:bodyPr>
          <a:lstStyle/>
          <a:p>
            <a:pPr>
              <a:lnSpc>
                <a:spcPct val="114000"/>
              </a:lnSpc>
            </a:pPr>
            <a:r>
              <a:rPr lang="en-US" sz="2400" dirty="0">
                <a:solidFill>
                  <a:schemeClr val="tx2"/>
                </a:solidFill>
                <a:latin typeface="+mj-lt"/>
              </a:rPr>
              <a:t>What is it</a:t>
            </a:r>
            <a:r>
              <a:rPr lang="en-US" sz="2400">
                <a:solidFill>
                  <a:schemeClr val="tx2"/>
                </a:solidFill>
                <a:latin typeface="+mj-lt"/>
              </a:rPr>
              <a:t>? </a:t>
            </a:r>
          </a:p>
          <a:p>
            <a:pPr>
              <a:lnSpc>
                <a:spcPct val="114000"/>
              </a:lnSpc>
            </a:pPr>
            <a:r>
              <a:rPr lang="en-US" sz="2400">
                <a:solidFill>
                  <a:schemeClr val="tx2"/>
                </a:solidFill>
              </a:rPr>
              <a:t>Technology </a:t>
            </a:r>
            <a:r>
              <a:rPr lang="en-US" sz="2400" dirty="0">
                <a:solidFill>
                  <a:schemeClr val="tx2"/>
                </a:solidFill>
              </a:rPr>
              <a:t>through which personnel interact with plant systems to perform their functions </a:t>
            </a:r>
            <a:r>
              <a:rPr lang="en-US" sz="2400">
                <a:solidFill>
                  <a:schemeClr val="tx2"/>
                </a:solidFill>
              </a:rPr>
              <a:t>and tasks.  </a:t>
            </a:r>
            <a:r>
              <a:rPr lang="en-US" sz="2400" i="1" dirty="0">
                <a:solidFill>
                  <a:schemeClr val="accent4"/>
                </a:solidFill>
              </a:rPr>
              <a:t>Includes: Alarms design, workstation layout, error-proofing, control systems integration, labeling, colors, etc</a:t>
            </a:r>
            <a:r>
              <a:rPr lang="en-US" sz="2400" i="1">
                <a:solidFill>
                  <a:schemeClr val="accent4"/>
                </a:solidFill>
              </a:rPr>
              <a:t>.  </a:t>
            </a:r>
            <a:endParaRPr lang="en-US" sz="2400" i="1" dirty="0">
              <a:solidFill>
                <a:schemeClr val="accent4"/>
              </a:solidFill>
              <a:latin typeface="+mj-lt"/>
            </a:endParaRPr>
          </a:p>
          <a:p>
            <a:pPr>
              <a:lnSpc>
                <a:spcPct val="114000"/>
              </a:lnSpc>
              <a:spcBef>
                <a:spcPts val="1200"/>
              </a:spcBef>
            </a:pPr>
            <a:r>
              <a:rPr lang="en-US" sz="2400" dirty="0">
                <a:solidFill>
                  <a:schemeClr val="tx2"/>
                </a:solidFill>
                <a:latin typeface="+mj-lt"/>
              </a:rPr>
              <a:t>Why is it important</a:t>
            </a:r>
            <a:r>
              <a:rPr lang="en-US" sz="2400">
                <a:solidFill>
                  <a:schemeClr val="tx2"/>
                </a:solidFill>
                <a:latin typeface="+mj-lt"/>
              </a:rPr>
              <a:t>?  </a:t>
            </a:r>
            <a:br>
              <a:rPr lang="en-US" sz="2400">
                <a:solidFill>
                  <a:schemeClr val="tx2"/>
                </a:solidFill>
                <a:latin typeface="+mj-lt"/>
              </a:rPr>
            </a:br>
            <a:r>
              <a:rPr lang="en-US" sz="2400" i="1">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Operability</a:t>
            </a:r>
            <a:r>
              <a:rPr lang="en-US" sz="2400" i="1" dirty="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a:t>
            </a:r>
            <a:r>
              <a:rPr lang="en-US" sz="2400" dirty="0">
                <a:solidFill>
                  <a:schemeClr val="tx2"/>
                </a:solidFill>
              </a:rPr>
              <a:t> Weaknesses </a:t>
            </a:r>
            <a:r>
              <a:rPr lang="en-US" sz="2400">
                <a:solidFill>
                  <a:schemeClr val="tx2"/>
                </a:solidFill>
              </a:rPr>
              <a:t>in process design can </a:t>
            </a:r>
            <a:r>
              <a:rPr lang="en-US" sz="2400" dirty="0">
                <a:solidFill>
                  <a:schemeClr val="tx2"/>
                </a:solidFill>
              </a:rPr>
              <a:t>result in increased workload, </a:t>
            </a:r>
            <a:r>
              <a:rPr lang="en-US" sz="2400">
                <a:solidFill>
                  <a:schemeClr val="tx2"/>
                </a:solidFill>
              </a:rPr>
              <a:t>decreased personnel performance and, </a:t>
            </a:r>
            <a:r>
              <a:rPr lang="en-US" sz="2400" dirty="0">
                <a:solidFill>
                  <a:schemeClr val="tx2"/>
                </a:solidFill>
              </a:rPr>
              <a:t>an increased likelihood of </a:t>
            </a:r>
            <a:r>
              <a:rPr lang="en-US" sz="2400">
                <a:solidFill>
                  <a:schemeClr val="tx2"/>
                </a:solidFill>
              </a:rPr>
              <a:t>errors. </a:t>
            </a:r>
            <a:r>
              <a:rPr lang="en-US" sz="2400" i="1">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Maintainability</a:t>
            </a:r>
            <a:r>
              <a:rPr lang="en-US" sz="2400" i="1" dirty="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a:t>
            </a:r>
            <a:r>
              <a:rPr lang="en-US" sz="2400" dirty="0">
                <a:solidFill>
                  <a:schemeClr val="tx2"/>
                </a:solidFill>
              </a:rPr>
              <a:t> </a:t>
            </a:r>
            <a:r>
              <a:rPr lang="en-US" sz="2400">
                <a:solidFill>
                  <a:schemeClr val="tx2"/>
                </a:solidFill>
              </a:rPr>
              <a:t>Weaknesses can </a:t>
            </a:r>
            <a:r>
              <a:rPr lang="en-US" sz="2400" dirty="0">
                <a:solidFill>
                  <a:schemeClr val="tx2"/>
                </a:solidFill>
              </a:rPr>
              <a:t>result in excessive demands </a:t>
            </a:r>
            <a:r>
              <a:rPr lang="en-US" sz="2400">
                <a:solidFill>
                  <a:schemeClr val="tx2"/>
                </a:solidFill>
              </a:rPr>
              <a:t>on maintenance personnel, increasing the chance of maintenance </a:t>
            </a:r>
            <a:r>
              <a:rPr lang="en-US" sz="2400" dirty="0">
                <a:solidFill>
                  <a:schemeClr val="tx2"/>
                </a:solidFill>
              </a:rPr>
              <a:t>errors or problems </a:t>
            </a:r>
            <a:r>
              <a:rPr lang="en-US" sz="2400">
                <a:solidFill>
                  <a:schemeClr val="tx2"/>
                </a:solidFill>
              </a:rPr>
              <a:t>with equipment reliability </a:t>
            </a:r>
            <a:r>
              <a:rPr lang="en-US" sz="2400" dirty="0">
                <a:solidFill>
                  <a:schemeClr val="tx2"/>
                </a:solidFill>
              </a:rPr>
              <a:t>and availability. </a:t>
            </a:r>
            <a:r>
              <a:rPr lang="en-US" sz="2400" i="1" dirty="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Flexibility: </a:t>
            </a:r>
            <a:r>
              <a:rPr lang="en-US" sz="2400" i="1" dirty="0">
                <a:solidFill>
                  <a:schemeClr val="tx2"/>
                </a:solidFill>
                <a:latin typeface="Open Sans Light" panose="020B0306030504020204" pitchFamily="34" charset="0"/>
                <a:ea typeface="Open Sans Light" panose="020B0306030504020204" pitchFamily="34" charset="0"/>
                <a:cs typeface="Open Sans Light" panose="020B0306030504020204" pitchFamily="34" charset="0"/>
              </a:rPr>
              <a:t>Weaknesses can increase workload and probability </a:t>
            </a:r>
            <a:r>
              <a:rPr lang="en-US" sz="2400" i="1">
                <a:solidFill>
                  <a:schemeClr val="tx2"/>
                </a:solidFill>
                <a:latin typeface="Open Sans Light" panose="020B0306030504020204" pitchFamily="34" charset="0"/>
                <a:ea typeface="Open Sans Light" panose="020B0306030504020204" pitchFamily="34" charset="0"/>
                <a:cs typeface="Open Sans Light" panose="020B0306030504020204" pitchFamily="34" charset="0"/>
              </a:rPr>
              <a:t>of errors.</a:t>
            </a:r>
            <a:endParaRPr lang="en-US" sz="2400" i="1" dirty="0">
              <a:solidFill>
                <a:schemeClr val="tx2"/>
              </a:solidFill>
              <a:latin typeface="Open Sans Light" panose="020B0306030504020204" pitchFamily="34" charset="0"/>
              <a:ea typeface="Open Sans Light" panose="020B0306030504020204" pitchFamily="34" charset="0"/>
              <a:cs typeface="Open Sans Light" panose="020B0306030504020204" pitchFamily="34" charset="0"/>
            </a:endParaRPr>
          </a:p>
          <a:p>
            <a:pPr>
              <a:lnSpc>
                <a:spcPct val="114000"/>
              </a:lnSpc>
              <a:spcBef>
                <a:spcPts val="1200"/>
              </a:spcBef>
            </a:pPr>
            <a:r>
              <a:rPr lang="en-US" sz="2400" dirty="0">
                <a:solidFill>
                  <a:schemeClr val="tx2"/>
                </a:solidFill>
                <a:latin typeface="+mj-lt"/>
              </a:rPr>
              <a:t>What to do</a:t>
            </a:r>
            <a:r>
              <a:rPr lang="en-US" sz="2400">
                <a:solidFill>
                  <a:schemeClr val="tx2"/>
                </a:solidFill>
                <a:latin typeface="+mj-lt"/>
              </a:rPr>
              <a:t>? </a:t>
            </a:r>
            <a:br>
              <a:rPr lang="en-US" sz="2400">
                <a:solidFill>
                  <a:schemeClr val="tx2"/>
                </a:solidFill>
                <a:latin typeface="+mj-lt"/>
              </a:rPr>
            </a:br>
            <a:r>
              <a:rPr lang="en-US" sz="2400">
                <a:solidFill>
                  <a:schemeClr val="tx2"/>
                </a:solidFill>
              </a:rPr>
              <a:t>Design </a:t>
            </a:r>
            <a:r>
              <a:rPr lang="en-US" sz="2400" dirty="0">
                <a:solidFill>
                  <a:schemeClr val="tx2"/>
                </a:solidFill>
              </a:rPr>
              <a:t>for operability: </a:t>
            </a:r>
            <a:r>
              <a:rPr lang="en-US" sz="2400" i="1" dirty="0">
                <a:solidFill>
                  <a:schemeClr val="accent4"/>
                </a:solidFill>
              </a:rPr>
              <a:t>Alarm configuration structure to avoid “</a:t>
            </a:r>
            <a:r>
              <a:rPr lang="en-US" sz="2400" i="1">
                <a:solidFill>
                  <a:schemeClr val="accent4"/>
                </a:solidFill>
              </a:rPr>
              <a:t>alarm flooding,” </a:t>
            </a:r>
            <a:r>
              <a:rPr lang="en-US" sz="2400" i="1" dirty="0">
                <a:solidFill>
                  <a:schemeClr val="accent4"/>
                </a:solidFill>
              </a:rPr>
              <a:t>information prioritization (safety systems bypasses, equipment out of service, work in progress, </a:t>
            </a:r>
            <a:r>
              <a:rPr lang="en-US" sz="2400" i="1">
                <a:solidFill>
                  <a:schemeClr val="accent4"/>
                </a:solidFill>
              </a:rPr>
              <a:t>etc.), </a:t>
            </a:r>
            <a:r>
              <a:rPr lang="en-US" sz="2400" i="1" dirty="0">
                <a:solidFill>
                  <a:schemeClr val="accent4"/>
                </a:solidFill>
              </a:rPr>
              <a:t>visual displays (layout, colors), </a:t>
            </a:r>
            <a:r>
              <a:rPr lang="en-US" sz="2400" i="1">
                <a:solidFill>
                  <a:schemeClr val="accent4"/>
                </a:solidFill>
              </a:rPr>
              <a:t>etc.</a:t>
            </a:r>
          </a:p>
          <a:p>
            <a:pPr>
              <a:lnSpc>
                <a:spcPct val="114000"/>
              </a:lnSpc>
              <a:spcBef>
                <a:spcPts val="1200"/>
              </a:spcBef>
            </a:pPr>
            <a:r>
              <a:rPr lang="en-US" sz="2400">
                <a:solidFill>
                  <a:schemeClr val="tx2"/>
                </a:solidFill>
              </a:rPr>
              <a:t>Design </a:t>
            </a:r>
            <a:r>
              <a:rPr lang="en-US" sz="2400" dirty="0">
                <a:solidFill>
                  <a:schemeClr val="tx2"/>
                </a:solidFill>
              </a:rPr>
              <a:t>for maintainability: </a:t>
            </a:r>
            <a:r>
              <a:rPr lang="en-US" sz="2400" i="1" dirty="0">
                <a:solidFill>
                  <a:schemeClr val="accent4"/>
                </a:solidFill>
              </a:rPr>
              <a:t>Ensure that personnel are able to perform necessary maintenance </a:t>
            </a:r>
            <a:r>
              <a:rPr lang="en-US" sz="2400" i="1">
                <a:solidFill>
                  <a:schemeClr val="accent4"/>
                </a:solidFill>
              </a:rPr>
              <a:t>activities efficiently.</a:t>
            </a:r>
          </a:p>
          <a:p>
            <a:pPr>
              <a:lnSpc>
                <a:spcPct val="114000"/>
              </a:lnSpc>
              <a:spcBef>
                <a:spcPts val="1200"/>
              </a:spcBef>
            </a:pPr>
            <a:r>
              <a:rPr lang="en-US" sz="2400">
                <a:solidFill>
                  <a:schemeClr val="tx2"/>
                </a:solidFill>
              </a:rPr>
              <a:t>Design </a:t>
            </a:r>
            <a:r>
              <a:rPr lang="en-US" sz="2400" dirty="0">
                <a:solidFill>
                  <a:schemeClr val="tx2"/>
                </a:solidFill>
              </a:rPr>
              <a:t>for flexibility: </a:t>
            </a:r>
            <a:r>
              <a:rPr lang="en-US" sz="2400" i="1" dirty="0">
                <a:solidFill>
                  <a:schemeClr val="accent4"/>
                </a:solidFill>
              </a:rPr>
              <a:t>Ensure changes, such as upgrades to the HSI, are planned and put </a:t>
            </a:r>
            <a:r>
              <a:rPr lang="en-US" sz="2400" i="1">
                <a:solidFill>
                  <a:schemeClr val="accent4"/>
                </a:solidFill>
              </a:rPr>
              <a:t>into use.</a:t>
            </a:r>
            <a:endParaRPr lang="en-US" sz="2400" dirty="0"/>
          </a:p>
        </p:txBody>
      </p:sp>
      <p:sp>
        <p:nvSpPr>
          <p:cNvPr id="45" name="TextBox 44">
            <a:extLst>
              <a:ext uri="{FF2B5EF4-FFF2-40B4-BE49-F238E27FC236}">
                <a16:creationId xmlns:a16="http://schemas.microsoft.com/office/drawing/2014/main" id="{4900CE31-633E-8F77-AA8D-B1BFE15BB986}"/>
              </a:ext>
            </a:extLst>
          </p:cNvPr>
          <p:cNvSpPr txBox="1"/>
          <p:nvPr/>
        </p:nvSpPr>
        <p:spPr>
          <a:xfrm>
            <a:off x="24643178" y="25443091"/>
            <a:ext cx="3490398" cy="369332"/>
          </a:xfrm>
          <a:prstGeom prst="rect">
            <a:avLst/>
          </a:prstGeom>
          <a:noFill/>
        </p:spPr>
        <p:txBody>
          <a:bodyPr wrap="square" rtlCol="0">
            <a:spAutoFit/>
          </a:bodyPr>
          <a:lstStyle/>
          <a:p>
            <a:pPr algn="r"/>
            <a:r>
              <a:rPr lang="en-US" sz="1800" i="1">
                <a:solidFill>
                  <a:schemeClr val="accent3"/>
                </a:solidFill>
              </a:rPr>
              <a:t>Full list of Communication rules</a:t>
            </a:r>
          </a:p>
        </p:txBody>
      </p:sp>
      <p:sp>
        <p:nvSpPr>
          <p:cNvPr id="7" name="Title 1">
            <a:extLst>
              <a:ext uri="{FF2B5EF4-FFF2-40B4-BE49-F238E27FC236}">
                <a16:creationId xmlns:a16="http://schemas.microsoft.com/office/drawing/2014/main" id="{23E3F837-43AF-42EC-1ED3-64F2C8E215E5}"/>
              </a:ext>
            </a:extLst>
          </p:cNvPr>
          <p:cNvSpPr txBox="1">
            <a:spLocks/>
          </p:cNvSpPr>
          <p:nvPr/>
        </p:nvSpPr>
        <p:spPr>
          <a:xfrm>
            <a:off x="15316200" y="12403666"/>
            <a:ext cx="14057592" cy="540000"/>
          </a:xfrm>
          <a:prstGeom prst="rect">
            <a:avLst/>
          </a:prstGeom>
          <a:solidFill>
            <a:schemeClr val="accent1">
              <a:lumMod val="10000"/>
              <a:lumOff val="90000"/>
            </a:schemeClr>
          </a:solidFill>
        </p:spPr>
        <p:txBody>
          <a:bodyPr lIns="0" tIns="0" rIns="0" bIns="0" anchor="ctr">
            <a:normAutofit/>
          </a:bodyPr>
          <a:lstStyle>
            <a:defPPr>
              <a:defRPr lang="en-US"/>
            </a:defPPr>
            <a:lvl1pPr algn="ctr" defTabSz="5016124">
              <a:lnSpc>
                <a:spcPct val="110000"/>
              </a:lnSpc>
              <a:spcBef>
                <a:spcPct val="0"/>
              </a:spcBef>
              <a:buNone/>
              <a:defRPr sz="3200">
                <a:solidFill>
                  <a:schemeClr val="accent1"/>
                </a:solidFill>
                <a:latin typeface="Open Sans Extrabold" panose="020B0604020202020204" charset="0"/>
                <a:ea typeface="Open Sans Extrabold" panose="020B0604020202020204" charset="0"/>
                <a:cs typeface="Open Sans Extrabold" panose="020B0604020202020204" charset="0"/>
              </a:defRPr>
            </a:lvl1pPr>
          </a:lstStyle>
          <a:p>
            <a:r>
              <a:rPr lang="en-US"/>
              <a:t>PROCEDURES</a:t>
            </a:r>
            <a:endParaRPr lang="en-US" dirty="0">
              <a:highlight>
                <a:srgbClr val="FFFF00"/>
              </a:highlight>
            </a:endParaRPr>
          </a:p>
        </p:txBody>
      </p:sp>
      <p:sp>
        <p:nvSpPr>
          <p:cNvPr id="9" name="TextBox 8">
            <a:extLst>
              <a:ext uri="{FF2B5EF4-FFF2-40B4-BE49-F238E27FC236}">
                <a16:creationId xmlns:a16="http://schemas.microsoft.com/office/drawing/2014/main" id="{660868B9-DD13-28E6-FF99-0AEFBCD33BC2}"/>
              </a:ext>
            </a:extLst>
          </p:cNvPr>
          <p:cNvSpPr txBox="1"/>
          <p:nvPr/>
        </p:nvSpPr>
        <p:spPr>
          <a:xfrm>
            <a:off x="15316200" y="12943665"/>
            <a:ext cx="14057592" cy="5996770"/>
          </a:xfrm>
          <a:prstGeom prst="rect">
            <a:avLst/>
          </a:prstGeom>
          <a:noFill/>
        </p:spPr>
        <p:txBody>
          <a:bodyPr wrap="square" lIns="0" tIns="180000" bIns="0" rtlCol="0">
            <a:noAutofit/>
          </a:bodyPr>
          <a:lstStyle/>
          <a:p>
            <a:pPr>
              <a:lnSpc>
                <a:spcPct val="114000"/>
              </a:lnSpc>
            </a:pPr>
            <a:r>
              <a:rPr lang="en-US" sz="2400" dirty="0">
                <a:solidFill>
                  <a:schemeClr val="tx2"/>
                </a:solidFill>
                <a:latin typeface="+mj-lt"/>
              </a:rPr>
              <a:t>What is it?  </a:t>
            </a:r>
          </a:p>
          <a:p>
            <a:pPr>
              <a:lnSpc>
                <a:spcPct val="114000"/>
              </a:lnSpc>
            </a:pPr>
            <a:r>
              <a:rPr lang="en-US" sz="2400">
                <a:solidFill>
                  <a:schemeClr val="tx2"/>
                </a:solidFill>
              </a:rPr>
              <a:t>Instructions written with respect to reducing human error that </a:t>
            </a:r>
            <a:r>
              <a:rPr lang="en-US" sz="2400" dirty="0">
                <a:solidFill>
                  <a:schemeClr val="tx2"/>
                </a:solidFill>
              </a:rPr>
              <a:t>(1) list the steps for a given task and, (2) describe the manner in which the steps </a:t>
            </a:r>
            <a:r>
              <a:rPr lang="en-US" sz="2400">
                <a:solidFill>
                  <a:schemeClr val="tx2"/>
                </a:solidFill>
              </a:rPr>
              <a:t>are performed.</a:t>
            </a:r>
            <a:endParaRPr lang="en-US" sz="2400" dirty="0">
              <a:solidFill>
                <a:schemeClr val="tx2"/>
              </a:solidFill>
            </a:endParaRPr>
          </a:p>
          <a:p>
            <a:pPr marL="0" marR="0" lvl="0" indent="0" algn="l" defTabSz="914400" rtl="0" eaLnBrk="0" fontAlgn="base" latinLnBrk="0" hangingPunct="0">
              <a:lnSpc>
                <a:spcPct val="113000"/>
              </a:lnSpc>
              <a:spcBef>
                <a:spcPts val="1200"/>
              </a:spcBef>
              <a:spcAft>
                <a:spcPct val="0"/>
              </a:spcAft>
              <a:buClrTx/>
              <a:buSzTx/>
              <a:tabLst/>
            </a:pPr>
            <a:r>
              <a:rPr lang="en-US" sz="2400" dirty="0">
                <a:solidFill>
                  <a:schemeClr val="tx2"/>
                </a:solidFill>
                <a:latin typeface="+mj-lt"/>
              </a:rPr>
              <a:t>Why is it important? </a:t>
            </a:r>
            <a:br>
              <a:rPr lang="en-US" sz="2400" dirty="0">
                <a:solidFill>
                  <a:schemeClr val="tx2"/>
                </a:solidFill>
                <a:latin typeface="+mj-lt"/>
              </a:rPr>
            </a:br>
            <a:r>
              <a:rPr lang="en-US" sz="2400" dirty="0">
                <a:solidFill>
                  <a:schemeClr val="tx2"/>
                </a:solidFill>
              </a:rPr>
              <a:t>For procedures to be effective in ensuring tasks are performed correctly, they must be used.  Incorrect, incomplete and nonexistent procedures along with action steps difficult to understand/ambiguous and whose information is presented </a:t>
            </a:r>
            <a:r>
              <a:rPr lang="en-US" sz="2400">
                <a:solidFill>
                  <a:schemeClr val="tx2"/>
                </a:solidFill>
              </a:rPr>
              <a:t>in a confusing manner, </a:t>
            </a:r>
            <a:r>
              <a:rPr lang="en-US" sz="2400" dirty="0">
                <a:solidFill>
                  <a:schemeClr val="tx2"/>
                </a:solidFill>
              </a:rPr>
              <a:t>all lead </a:t>
            </a:r>
            <a:r>
              <a:rPr lang="en-US" sz="2400">
                <a:solidFill>
                  <a:schemeClr val="tx2"/>
                </a:solidFill>
              </a:rPr>
              <a:t>to nonuse.</a:t>
            </a:r>
            <a:endParaRPr lang="en-US" sz="2400" dirty="0">
              <a:solidFill>
                <a:schemeClr val="tx2"/>
              </a:solidFill>
            </a:endParaRPr>
          </a:p>
          <a:p>
            <a:pPr>
              <a:lnSpc>
                <a:spcPct val="114000"/>
              </a:lnSpc>
              <a:spcBef>
                <a:spcPts val="1200"/>
              </a:spcBef>
            </a:pPr>
            <a:r>
              <a:rPr lang="en-US" sz="2400" dirty="0">
                <a:solidFill>
                  <a:schemeClr val="tx2"/>
                </a:solidFill>
                <a:latin typeface="+mj-lt"/>
              </a:rPr>
              <a:t>What to do</a:t>
            </a:r>
            <a:r>
              <a:rPr lang="en-US" sz="2400">
                <a:solidFill>
                  <a:schemeClr val="tx2"/>
                </a:solidFill>
                <a:latin typeface="+mj-lt"/>
              </a:rPr>
              <a:t>? </a:t>
            </a:r>
            <a:br>
              <a:rPr lang="en-US" sz="2400">
                <a:solidFill>
                  <a:schemeClr val="tx2"/>
                </a:solidFill>
                <a:latin typeface="+mj-lt"/>
              </a:rPr>
            </a:br>
            <a:r>
              <a:rPr lang="en-US" sz="2400">
                <a:solidFill>
                  <a:schemeClr val="tx2"/>
                </a:solidFill>
              </a:rPr>
              <a:t>Create </a:t>
            </a:r>
            <a:r>
              <a:rPr lang="en-US" sz="2400" dirty="0">
                <a:solidFill>
                  <a:schemeClr val="tx2"/>
                </a:solidFill>
              </a:rPr>
              <a:t>a guideline for developing, writing, </a:t>
            </a:r>
            <a:r>
              <a:rPr lang="en-US" sz="2400">
                <a:solidFill>
                  <a:schemeClr val="tx2"/>
                </a:solidFill>
              </a:rPr>
              <a:t>formatting and validating procedures that follow </a:t>
            </a:r>
            <a:br>
              <a:rPr lang="en-US" sz="2400">
                <a:solidFill>
                  <a:schemeClr val="tx2"/>
                </a:solidFill>
              </a:rPr>
            </a:br>
            <a:r>
              <a:rPr lang="en-US" sz="2400">
                <a:solidFill>
                  <a:schemeClr val="tx2"/>
                </a:solidFill>
              </a:rPr>
              <a:t>best </a:t>
            </a:r>
            <a:r>
              <a:rPr lang="en-US" sz="2400" dirty="0">
                <a:solidFill>
                  <a:schemeClr val="tx2"/>
                </a:solidFill>
              </a:rPr>
              <a:t>practices for controlling human errors</a:t>
            </a:r>
          </a:p>
          <a:p>
            <a:pPr>
              <a:lnSpc>
                <a:spcPct val="114000"/>
              </a:lnSpc>
              <a:spcBef>
                <a:spcPts val="1200"/>
              </a:spcBef>
            </a:pPr>
            <a:r>
              <a:rPr lang="en-US" sz="2400" dirty="0">
                <a:solidFill>
                  <a:schemeClr val="tx2"/>
                </a:solidFill>
              </a:rPr>
              <a:t>Create Trouble-Shooting Guides for critical human response</a:t>
            </a:r>
          </a:p>
        </p:txBody>
      </p:sp>
      <p:sp>
        <p:nvSpPr>
          <p:cNvPr id="10" name="Title 1">
            <a:extLst>
              <a:ext uri="{FF2B5EF4-FFF2-40B4-BE49-F238E27FC236}">
                <a16:creationId xmlns:a16="http://schemas.microsoft.com/office/drawing/2014/main" id="{93B3168C-5EF7-1813-C672-DD4C77A5251D}"/>
              </a:ext>
            </a:extLst>
          </p:cNvPr>
          <p:cNvSpPr txBox="1">
            <a:spLocks/>
          </p:cNvSpPr>
          <p:nvPr/>
        </p:nvSpPr>
        <p:spPr>
          <a:xfrm>
            <a:off x="902545" y="26179019"/>
            <a:ext cx="14057592" cy="540000"/>
          </a:xfrm>
          <a:prstGeom prst="rect">
            <a:avLst/>
          </a:prstGeom>
          <a:solidFill>
            <a:schemeClr val="accent1">
              <a:lumMod val="10000"/>
              <a:lumOff val="90000"/>
            </a:schemeClr>
          </a:solidFill>
        </p:spPr>
        <p:txBody>
          <a:bodyPr lIns="0" tIns="0" rIns="0" bIns="0" anchor="ctr">
            <a:normAutofit/>
          </a:bodyPr>
          <a:lstStyle>
            <a:defPPr>
              <a:defRPr lang="en-US"/>
            </a:defPPr>
            <a:lvl1pPr algn="ctr" defTabSz="5016124">
              <a:lnSpc>
                <a:spcPct val="110000"/>
              </a:lnSpc>
              <a:spcBef>
                <a:spcPct val="0"/>
              </a:spcBef>
              <a:buNone/>
              <a:defRPr sz="3200">
                <a:solidFill>
                  <a:schemeClr val="accent1"/>
                </a:solidFill>
                <a:latin typeface="Open Sans Extrabold" panose="020B0604020202020204" charset="0"/>
                <a:ea typeface="Open Sans Extrabold" panose="020B0604020202020204" charset="0"/>
                <a:cs typeface="Open Sans Extrabold" panose="020B0604020202020204" charset="0"/>
              </a:defRPr>
            </a:lvl1pPr>
          </a:lstStyle>
          <a:p>
            <a:r>
              <a:rPr lang="en-US" dirty="0"/>
              <a:t>AVAILABLE </a:t>
            </a:r>
            <a:r>
              <a:rPr lang="en-US"/>
              <a:t>TIME AND </a:t>
            </a:r>
            <a:r>
              <a:rPr lang="en-US" dirty="0"/>
              <a:t>STRESS/STRESSORS</a:t>
            </a:r>
            <a:endParaRPr lang="en-US" dirty="0">
              <a:highlight>
                <a:srgbClr val="FFFF00"/>
              </a:highlight>
            </a:endParaRPr>
          </a:p>
        </p:txBody>
      </p:sp>
      <p:sp>
        <p:nvSpPr>
          <p:cNvPr id="11" name="TextBox 10">
            <a:extLst>
              <a:ext uri="{FF2B5EF4-FFF2-40B4-BE49-F238E27FC236}">
                <a16:creationId xmlns:a16="http://schemas.microsoft.com/office/drawing/2014/main" id="{6F653A73-875C-0C30-1C8D-0CA10B77C0A4}"/>
              </a:ext>
            </a:extLst>
          </p:cNvPr>
          <p:cNvSpPr txBox="1"/>
          <p:nvPr/>
        </p:nvSpPr>
        <p:spPr>
          <a:xfrm>
            <a:off x="916094" y="26727002"/>
            <a:ext cx="14057592" cy="5993895"/>
          </a:xfrm>
          <a:prstGeom prst="rect">
            <a:avLst/>
          </a:prstGeom>
          <a:noFill/>
        </p:spPr>
        <p:txBody>
          <a:bodyPr wrap="square" lIns="0" tIns="180000" bIns="0" rtlCol="0">
            <a:noAutofit/>
          </a:bodyPr>
          <a:lstStyle/>
          <a:p>
            <a:pPr>
              <a:lnSpc>
                <a:spcPct val="114000"/>
              </a:lnSpc>
            </a:pPr>
            <a:r>
              <a:rPr lang="en-US" sz="2400" dirty="0">
                <a:solidFill>
                  <a:schemeClr val="tx2"/>
                </a:solidFill>
                <a:latin typeface="+mj-lt"/>
              </a:rPr>
              <a:t>What is it? </a:t>
            </a:r>
            <a:br>
              <a:rPr lang="en-US" sz="2400" dirty="0">
                <a:solidFill>
                  <a:schemeClr val="tx2"/>
                </a:solidFill>
                <a:latin typeface="+mj-lt"/>
              </a:rPr>
            </a:br>
            <a:r>
              <a:rPr lang="en-US" sz="2400" i="1" dirty="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Available time: </a:t>
            </a:r>
            <a:r>
              <a:rPr lang="en-US" sz="2400" dirty="0">
                <a:solidFill>
                  <a:schemeClr val="tx2"/>
                </a:solidFill>
              </a:rPr>
              <a:t>Time the task is expected to be required for completion. </a:t>
            </a:r>
            <a:r>
              <a:rPr lang="en-US" sz="2400" i="1" dirty="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Work stress</a:t>
            </a:r>
            <a:r>
              <a:rPr lang="en-US" sz="2400" i="1">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rPr>
              <a:t>: </a:t>
            </a:r>
            <a:r>
              <a:rPr lang="en-US" sz="2400">
                <a:solidFill>
                  <a:schemeClr val="tx2"/>
                </a:solidFill>
              </a:rPr>
              <a:t>The </a:t>
            </a:r>
            <a:r>
              <a:rPr lang="en-US" sz="2400" dirty="0">
                <a:solidFill>
                  <a:schemeClr val="tx2"/>
                </a:solidFill>
              </a:rPr>
              <a:t>emotional response that arises when work demands exceed the person’s capacity and capability </a:t>
            </a:r>
            <a:r>
              <a:rPr lang="en-US" sz="2400">
                <a:solidFill>
                  <a:schemeClr val="tx2"/>
                </a:solidFill>
              </a:rPr>
              <a:t>to cope.</a:t>
            </a:r>
            <a:endParaRPr lang="en-US" sz="2400" dirty="0">
              <a:solidFill>
                <a:schemeClr val="tx2"/>
              </a:solidFill>
            </a:endParaRPr>
          </a:p>
          <a:p>
            <a:pPr>
              <a:lnSpc>
                <a:spcPct val="114000"/>
              </a:lnSpc>
              <a:spcBef>
                <a:spcPts val="1200"/>
              </a:spcBef>
            </a:pPr>
            <a:r>
              <a:rPr lang="en-US" sz="2400" dirty="0">
                <a:solidFill>
                  <a:schemeClr val="tx2"/>
                </a:solidFill>
                <a:latin typeface="+mj-lt"/>
              </a:rPr>
              <a:t>Why is it important? </a:t>
            </a:r>
            <a:br>
              <a:rPr lang="en-US" sz="2400" dirty="0">
                <a:solidFill>
                  <a:schemeClr val="tx2"/>
                </a:solidFill>
                <a:latin typeface="+mj-lt"/>
              </a:rPr>
            </a:br>
            <a:r>
              <a:rPr lang="en-US" sz="2400" dirty="0">
                <a:solidFill>
                  <a:schemeClr val="tx2"/>
                </a:solidFill>
              </a:rPr>
              <a:t>Often the time determined for </a:t>
            </a:r>
            <a:r>
              <a:rPr lang="en-US" sz="2400">
                <a:solidFill>
                  <a:schemeClr val="tx2"/>
                </a:solidFill>
              </a:rPr>
              <a:t>a task timeframe </a:t>
            </a:r>
            <a:r>
              <a:rPr lang="en-US" sz="2400" dirty="0">
                <a:solidFill>
                  <a:schemeClr val="tx2"/>
                </a:solidFill>
              </a:rPr>
              <a:t>is calculated using theoretical times where the conditions are “ideal” but not realistic.  When task and process duration are not realistic people tend to “find the best and easy way” to get it done.  Additionally</a:t>
            </a:r>
            <a:r>
              <a:rPr lang="en-US" sz="2400">
                <a:solidFill>
                  <a:schemeClr val="tx2"/>
                </a:solidFill>
              </a:rPr>
              <a:t>, in processes </a:t>
            </a:r>
            <a:r>
              <a:rPr lang="en-US" sz="2400" dirty="0">
                <a:solidFill>
                  <a:schemeClr val="tx2"/>
                </a:solidFill>
              </a:rPr>
              <a:t>where job design, work organization and management systems were not properly considered </a:t>
            </a:r>
            <a:r>
              <a:rPr lang="en-US" sz="2400">
                <a:solidFill>
                  <a:schemeClr val="tx2"/>
                </a:solidFill>
              </a:rPr>
              <a:t>in design, work stress results.  </a:t>
            </a:r>
            <a:r>
              <a:rPr lang="en-US" sz="2400" dirty="0">
                <a:solidFill>
                  <a:schemeClr val="tx2"/>
                </a:solidFill>
              </a:rPr>
              <a:t>Extreme stress conditions can increase Human Error up </a:t>
            </a:r>
            <a:r>
              <a:rPr lang="en-US" sz="2400">
                <a:solidFill>
                  <a:schemeClr val="tx2"/>
                </a:solidFill>
              </a:rPr>
              <a:t>to 5x.</a:t>
            </a:r>
            <a:endParaRPr lang="en-US" sz="2400" dirty="0">
              <a:solidFill>
                <a:schemeClr val="tx2"/>
              </a:solidFill>
            </a:endParaRPr>
          </a:p>
          <a:p>
            <a:pPr>
              <a:lnSpc>
                <a:spcPct val="114000"/>
              </a:lnSpc>
              <a:spcBef>
                <a:spcPts val="1200"/>
              </a:spcBef>
            </a:pPr>
            <a:r>
              <a:rPr lang="en-US" sz="2400" dirty="0">
                <a:solidFill>
                  <a:schemeClr val="tx2"/>
                </a:solidFill>
                <a:latin typeface="+mj-lt"/>
              </a:rPr>
              <a:t>What to do? </a:t>
            </a:r>
            <a:br>
              <a:rPr lang="en-US" sz="2400" dirty="0">
                <a:solidFill>
                  <a:schemeClr val="tx2"/>
                </a:solidFill>
                <a:latin typeface="+mj-lt"/>
              </a:rPr>
            </a:br>
            <a:r>
              <a:rPr lang="en-US" sz="2400" dirty="0">
                <a:solidFill>
                  <a:schemeClr val="tx2"/>
                </a:solidFill>
              </a:rPr>
              <a:t>Prevent </a:t>
            </a:r>
            <a:r>
              <a:rPr lang="en-US" sz="2400">
                <a:solidFill>
                  <a:schemeClr val="tx2"/>
                </a:solidFill>
              </a:rPr>
              <a:t>task overload.  </a:t>
            </a:r>
            <a:r>
              <a:rPr lang="en-US" sz="2400" i="1" dirty="0">
                <a:solidFill>
                  <a:schemeClr val="accent4"/>
                </a:solidFill>
              </a:rPr>
              <a:t>Including: Task prioritization/deferral/slippage, delegation, workspace and process design, staffing levels with proper qualifications for both planned and foreseeable </a:t>
            </a:r>
            <a:r>
              <a:rPr lang="en-US" sz="2400" i="1">
                <a:solidFill>
                  <a:schemeClr val="accent4"/>
                </a:solidFill>
              </a:rPr>
              <a:t>unplanned activities.</a:t>
            </a:r>
            <a:endParaRPr lang="en-US" sz="2400" dirty="0"/>
          </a:p>
        </p:txBody>
      </p:sp>
      <p:sp>
        <p:nvSpPr>
          <p:cNvPr id="14" name="Title 1">
            <a:extLst>
              <a:ext uri="{FF2B5EF4-FFF2-40B4-BE49-F238E27FC236}">
                <a16:creationId xmlns:a16="http://schemas.microsoft.com/office/drawing/2014/main" id="{BE3876DD-CF98-7FF0-CDA3-015CE0809B88}"/>
              </a:ext>
            </a:extLst>
          </p:cNvPr>
          <p:cNvSpPr txBox="1">
            <a:spLocks/>
          </p:cNvSpPr>
          <p:nvPr/>
        </p:nvSpPr>
        <p:spPr>
          <a:xfrm>
            <a:off x="15316200" y="3209131"/>
            <a:ext cx="14057592" cy="540000"/>
          </a:xfrm>
          <a:prstGeom prst="rect">
            <a:avLst/>
          </a:prstGeom>
          <a:solidFill>
            <a:schemeClr val="tx2">
              <a:lumMod val="10000"/>
              <a:lumOff val="90000"/>
            </a:schemeClr>
          </a:solidFill>
        </p:spPr>
        <p:txBody>
          <a:bodyPr lIns="0" tIns="0" rIns="0" bIns="0" anchor="ctr">
            <a:normAutofit/>
          </a:bodyPr>
          <a:lstStyle>
            <a:defPPr>
              <a:defRPr lang="en-US"/>
            </a:defPPr>
            <a:lvl1pPr algn="ctr" defTabSz="5016124">
              <a:lnSpc>
                <a:spcPct val="110000"/>
              </a:lnSpc>
              <a:spcBef>
                <a:spcPct val="0"/>
              </a:spcBef>
              <a:buNone/>
              <a:defRPr sz="3200">
                <a:solidFill>
                  <a:schemeClr val="accent4"/>
                </a:solidFill>
                <a:latin typeface="Open Sans Extrabold" panose="020B0604020202020204" charset="0"/>
                <a:ea typeface="Open Sans Extrabold" panose="020B0604020202020204" charset="0"/>
                <a:cs typeface="Open Sans Extrabold" panose="020B0604020202020204" charset="0"/>
              </a:defRPr>
            </a:lvl1pPr>
          </a:lstStyle>
          <a:p>
            <a:r>
              <a:rPr lang="en-US">
                <a:solidFill>
                  <a:schemeClr val="tx2"/>
                </a:solidFill>
              </a:rPr>
              <a:t>PSM PROGRAMS COMPARISON</a:t>
            </a:r>
            <a:endParaRPr lang="en-US" dirty="0">
              <a:solidFill>
                <a:schemeClr val="tx2"/>
              </a:solidFill>
            </a:endParaRPr>
          </a:p>
        </p:txBody>
      </p:sp>
      <p:sp>
        <p:nvSpPr>
          <p:cNvPr id="21" name="Title 1">
            <a:extLst>
              <a:ext uri="{FF2B5EF4-FFF2-40B4-BE49-F238E27FC236}">
                <a16:creationId xmlns:a16="http://schemas.microsoft.com/office/drawing/2014/main" id="{3EA5DF68-4A81-9963-8D08-4B1DBEF56189}"/>
              </a:ext>
            </a:extLst>
          </p:cNvPr>
          <p:cNvSpPr txBox="1">
            <a:spLocks/>
          </p:cNvSpPr>
          <p:nvPr/>
        </p:nvSpPr>
        <p:spPr>
          <a:xfrm>
            <a:off x="15316200" y="3746759"/>
            <a:ext cx="14057592" cy="540000"/>
          </a:xfrm>
          <a:prstGeom prst="rect">
            <a:avLst/>
          </a:prstGeom>
          <a:noFill/>
        </p:spPr>
        <p:txBody>
          <a:bodyPr lIns="0" tIns="0" rIns="0" bIns="0" anchor="ctr">
            <a:normAutofit/>
          </a:bodyPr>
          <a:lstStyle>
            <a:defPPr>
              <a:defRPr lang="en-US"/>
            </a:defPPr>
            <a:lvl1pPr algn="ctr" defTabSz="5016124">
              <a:lnSpc>
                <a:spcPct val="110000"/>
              </a:lnSpc>
              <a:spcBef>
                <a:spcPct val="0"/>
              </a:spcBef>
              <a:buNone/>
              <a:defRPr sz="3200">
                <a:solidFill>
                  <a:schemeClr val="accent4"/>
                </a:solidFill>
                <a:latin typeface="Open Sans Extrabold" panose="020B0604020202020204" charset="0"/>
                <a:ea typeface="Open Sans Extrabold" panose="020B0604020202020204" charset="0"/>
                <a:cs typeface="Open Sans Extrabold" panose="020B0604020202020204" charset="0"/>
              </a:defRPr>
            </a:lvl1pPr>
          </a:lstStyle>
          <a:p>
            <a:r>
              <a:rPr lang="en-US" sz="2100">
                <a:solidFill>
                  <a:schemeClr val="tx2"/>
                </a:solidFill>
              </a:rPr>
              <a:t>ELEMENTS CONTAINING SOME HUMAN FACTOR STANDARDS</a:t>
            </a:r>
            <a:endParaRPr lang="en-US" sz="2100" dirty="0">
              <a:solidFill>
                <a:schemeClr val="tx2"/>
              </a:solidFill>
            </a:endParaRPr>
          </a:p>
        </p:txBody>
      </p:sp>
      <p:sp>
        <p:nvSpPr>
          <p:cNvPr id="15" name="TextBox 14">
            <a:extLst>
              <a:ext uri="{FF2B5EF4-FFF2-40B4-BE49-F238E27FC236}">
                <a16:creationId xmlns:a16="http://schemas.microsoft.com/office/drawing/2014/main" id="{F1C71ED3-59DA-C8D4-5B76-A822BA2CA6F9}"/>
              </a:ext>
            </a:extLst>
          </p:cNvPr>
          <p:cNvSpPr txBox="1"/>
          <p:nvPr/>
        </p:nvSpPr>
        <p:spPr>
          <a:xfrm>
            <a:off x="23976806" y="18536260"/>
            <a:ext cx="4156770" cy="369332"/>
          </a:xfrm>
          <a:prstGeom prst="rect">
            <a:avLst/>
          </a:prstGeom>
          <a:noFill/>
        </p:spPr>
        <p:txBody>
          <a:bodyPr wrap="square" rtlCol="0">
            <a:spAutoFit/>
          </a:bodyPr>
          <a:lstStyle/>
          <a:p>
            <a:pPr algn="r"/>
            <a:r>
              <a:rPr lang="en-US" sz="1800" i="1" dirty="0">
                <a:solidFill>
                  <a:schemeClr val="accent3"/>
                </a:solidFill>
              </a:rPr>
              <a:t>Procedure Writing and Formatting rules</a:t>
            </a:r>
          </a:p>
        </p:txBody>
      </p:sp>
      <p:grpSp>
        <p:nvGrpSpPr>
          <p:cNvPr id="55" name="Group 54">
            <a:extLst>
              <a:ext uri="{FF2B5EF4-FFF2-40B4-BE49-F238E27FC236}">
                <a16:creationId xmlns:a16="http://schemas.microsoft.com/office/drawing/2014/main" id="{1A43D5C4-6A15-60E1-DB2A-179270793BDB}"/>
              </a:ext>
            </a:extLst>
          </p:cNvPr>
          <p:cNvGrpSpPr/>
          <p:nvPr/>
        </p:nvGrpSpPr>
        <p:grpSpPr>
          <a:xfrm>
            <a:off x="16556415" y="36025348"/>
            <a:ext cx="11577161" cy="3151760"/>
            <a:chOff x="16686786" y="36711841"/>
            <a:chExt cx="11577161" cy="3151760"/>
          </a:xfrm>
        </p:grpSpPr>
        <p:grpSp>
          <p:nvGrpSpPr>
            <p:cNvPr id="36" name="Grupo 120">
              <a:extLst>
                <a:ext uri="{FF2B5EF4-FFF2-40B4-BE49-F238E27FC236}">
                  <a16:creationId xmlns:a16="http://schemas.microsoft.com/office/drawing/2014/main" id="{D515D570-ED9B-BF36-72E4-F81727271F8C}"/>
                </a:ext>
              </a:extLst>
            </p:cNvPr>
            <p:cNvGrpSpPr/>
            <p:nvPr/>
          </p:nvGrpSpPr>
          <p:grpSpPr>
            <a:xfrm>
              <a:off x="22860990" y="36751389"/>
              <a:ext cx="5402957" cy="2777382"/>
              <a:chOff x="3628571" y="3443867"/>
              <a:chExt cx="5412356" cy="2782214"/>
            </a:xfrm>
          </p:grpSpPr>
          <p:sp>
            <p:nvSpPr>
              <p:cNvPr id="41" name="CuadroTexto 121">
                <a:extLst>
                  <a:ext uri="{FF2B5EF4-FFF2-40B4-BE49-F238E27FC236}">
                    <a16:creationId xmlns:a16="http://schemas.microsoft.com/office/drawing/2014/main" id="{7BB67326-D400-BE81-416E-AF4AE486DAD6}"/>
                  </a:ext>
                </a:extLst>
              </p:cNvPr>
              <p:cNvSpPr txBox="1"/>
              <p:nvPr/>
            </p:nvSpPr>
            <p:spPr>
              <a:xfrm>
                <a:off x="5544457" y="4370162"/>
                <a:ext cx="3496470" cy="1554272"/>
              </a:xfrm>
              <a:prstGeom prst="rect">
                <a:avLst/>
              </a:prstGeom>
              <a:noFill/>
            </p:spPr>
            <p:txBody>
              <a:bodyPr wrap="square" rtlCol="0" anchor="ctr">
                <a:spAutoFit/>
              </a:bodyPr>
              <a:lstStyle/>
              <a:p>
                <a:r>
                  <a:rPr lang="en-US" sz="9500">
                    <a:solidFill>
                      <a:schemeClr val="accent4"/>
                    </a:solidFill>
                    <a:latin typeface="Open Sans Extrabold" panose="020B0906030804020204" pitchFamily="34" charset="0"/>
                    <a:ea typeface="Open Sans Extrabold" panose="020B0906030804020204" pitchFamily="34" charset="0"/>
                    <a:cs typeface="Open Sans Extrabold" panose="020B0906030804020204" pitchFamily="34" charset="0"/>
                  </a:rPr>
                  <a:t>2-20x</a:t>
                </a:r>
                <a:endParaRPr lang="en-US" sz="3000">
                  <a:solidFill>
                    <a:schemeClr val="accent4"/>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47" name="Rectángulo 122">
                <a:extLst>
                  <a:ext uri="{FF2B5EF4-FFF2-40B4-BE49-F238E27FC236}">
                    <a16:creationId xmlns:a16="http://schemas.microsoft.com/office/drawing/2014/main" id="{16AB8357-D852-E897-8A82-FB965905F25E}"/>
                  </a:ext>
                </a:extLst>
              </p:cNvPr>
              <p:cNvSpPr/>
              <p:nvPr/>
            </p:nvSpPr>
            <p:spPr>
              <a:xfrm>
                <a:off x="5544457" y="4034259"/>
                <a:ext cx="3496470" cy="661720"/>
              </a:xfrm>
              <a:prstGeom prst="rect">
                <a:avLst/>
              </a:prstGeom>
            </p:spPr>
            <p:txBody>
              <a:bodyPr wrap="none">
                <a:spAutoFit/>
              </a:bodyPr>
              <a:lstStyle/>
              <a:p>
                <a:r>
                  <a:rPr lang="en-US" sz="3700">
                    <a:solidFill>
                      <a:schemeClr val="accent1"/>
                    </a:solidFill>
                    <a:latin typeface="Open Sans Light" panose="020B0306030504020204" pitchFamily="34" charset="0"/>
                    <a:ea typeface="Open Sans Light" panose="020B0306030504020204" pitchFamily="34" charset="0"/>
                    <a:cs typeface="Open Sans Light" panose="020B0306030504020204" pitchFamily="34" charset="0"/>
                  </a:rPr>
                  <a:t>HUMAN ERROR</a:t>
                </a:r>
              </a:p>
            </p:txBody>
          </p:sp>
          <p:sp>
            <p:nvSpPr>
              <p:cNvPr id="49" name="Flecha abajo 123">
                <a:extLst>
                  <a:ext uri="{FF2B5EF4-FFF2-40B4-BE49-F238E27FC236}">
                    <a16:creationId xmlns:a16="http://schemas.microsoft.com/office/drawing/2014/main" id="{D8FB9B57-C84F-A823-1E24-145A77D0BB3F}"/>
                  </a:ext>
                </a:extLst>
              </p:cNvPr>
              <p:cNvSpPr/>
              <p:nvPr/>
            </p:nvSpPr>
            <p:spPr>
              <a:xfrm rot="10800000">
                <a:off x="3628571" y="3443867"/>
                <a:ext cx="1889381" cy="2782214"/>
              </a:xfrm>
              <a:prstGeom prst="downArrow">
                <a:avLst>
                  <a:gd name="adj1" fmla="val 57534"/>
                  <a:gd name="adj2" fmla="val 84982"/>
                </a:avLst>
              </a:prstGeom>
              <a:solidFill>
                <a:schemeClr val="bg1"/>
              </a:solid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0" name="Imagen 124">
                <a:extLst>
                  <a:ext uri="{FF2B5EF4-FFF2-40B4-BE49-F238E27FC236}">
                    <a16:creationId xmlns:a16="http://schemas.microsoft.com/office/drawing/2014/main" id="{97150504-B852-9090-6856-6C05229361BC}"/>
                  </a:ext>
                </a:extLst>
              </p:cNvPr>
              <p:cNvPicPr>
                <a:picLocks noChangeAspect="1"/>
              </p:cNvPicPr>
              <p:nvPr/>
            </p:nvPicPr>
            <p:blipFill>
              <a:blip r:embed="rId3" cstate="screen">
                <a:clrChange>
                  <a:clrFrom>
                    <a:srgbClr val="000000">
                      <a:alpha val="5882"/>
                    </a:srgbClr>
                  </a:clrFrom>
                  <a:clrTo>
                    <a:srgbClr val="000000">
                      <a:alpha val="0"/>
                    </a:srgbClr>
                  </a:clrTo>
                </a:clrChange>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4143755" y="4274625"/>
                <a:ext cx="958431" cy="958431"/>
              </a:xfrm>
              <a:prstGeom prst="rect">
                <a:avLst/>
              </a:prstGeom>
              <a:noFill/>
            </p:spPr>
          </p:pic>
        </p:grpSp>
        <p:sp>
          <p:nvSpPr>
            <p:cNvPr id="53" name="Rectángulo 122">
              <a:extLst>
                <a:ext uri="{FF2B5EF4-FFF2-40B4-BE49-F238E27FC236}">
                  <a16:creationId xmlns:a16="http://schemas.microsoft.com/office/drawing/2014/main" id="{4DA1D44A-0775-C09F-7675-693A35C2F0AB}"/>
                </a:ext>
              </a:extLst>
            </p:cNvPr>
            <p:cNvSpPr/>
            <p:nvPr/>
          </p:nvSpPr>
          <p:spPr>
            <a:xfrm>
              <a:off x="16686786" y="36711841"/>
              <a:ext cx="6116836" cy="3151760"/>
            </a:xfrm>
            <a:prstGeom prst="rect">
              <a:avLst/>
            </a:prstGeom>
          </p:spPr>
          <p:txBody>
            <a:bodyPr wrap="square">
              <a:spAutoFit/>
            </a:bodyPr>
            <a:lstStyle/>
            <a:p>
              <a:pPr algn="r">
                <a:lnSpc>
                  <a:spcPct val="70000"/>
                </a:lnSpc>
              </a:pPr>
              <a:r>
                <a:rPr lang="en-US" sz="7000">
                  <a:solidFill>
                    <a:schemeClr val="accent4"/>
                  </a:solidFill>
                  <a:latin typeface="+mj-lt"/>
                  <a:ea typeface="Open Sans Light" panose="020B0306030504020204" pitchFamily="34" charset="0"/>
                  <a:cs typeface="Open Sans Light" panose="020B0306030504020204" pitchFamily="34" charset="0"/>
                </a:rPr>
                <a:t>POOR</a:t>
              </a:r>
              <a:r>
                <a:rPr lang="en-US" sz="7000">
                  <a:solidFill>
                    <a:schemeClr val="accent2"/>
                  </a:solidFill>
                  <a:latin typeface="+mj-lt"/>
                  <a:ea typeface="Open Sans Light" panose="020B0306030504020204" pitchFamily="34" charset="0"/>
                  <a:cs typeface="Open Sans Light" panose="020B0306030504020204" pitchFamily="34" charset="0"/>
                </a:rPr>
                <a:t> </a:t>
              </a:r>
              <a:r>
                <a:rPr lang="en-US" sz="7000">
                  <a:solidFill>
                    <a:schemeClr val="accent3"/>
                  </a:solidFill>
                  <a:latin typeface="+mj-lt"/>
                  <a:ea typeface="Open Sans Light" panose="020B0306030504020204" pitchFamily="34" charset="0"/>
                  <a:cs typeface="Open Sans Light" panose="020B0306030504020204" pitchFamily="34" charset="0"/>
                </a:rPr>
                <a:t>CONTROL OF</a:t>
              </a:r>
              <a:r>
                <a:rPr lang="en-US" sz="7000">
                  <a:solidFill>
                    <a:schemeClr val="accent2"/>
                  </a:solidFill>
                  <a:latin typeface="+mj-lt"/>
                  <a:ea typeface="Open Sans Light" panose="020B0306030504020204" pitchFamily="34" charset="0"/>
                  <a:cs typeface="Open Sans Light" panose="020B0306030504020204" pitchFamily="34" charset="0"/>
                </a:rPr>
                <a:t> HUMAN FACTORS </a:t>
              </a:r>
            </a:p>
          </p:txBody>
        </p:sp>
      </p:grpSp>
      <p:sp>
        <p:nvSpPr>
          <p:cNvPr id="13" name="Rectangle 12">
            <a:extLst>
              <a:ext uri="{FF2B5EF4-FFF2-40B4-BE49-F238E27FC236}">
                <a16:creationId xmlns:a16="http://schemas.microsoft.com/office/drawing/2014/main" id="{386823E0-49C1-18B9-FD14-65B3FB41B190}"/>
              </a:ext>
            </a:extLst>
          </p:cNvPr>
          <p:cNvSpPr/>
          <p:nvPr/>
        </p:nvSpPr>
        <p:spPr>
          <a:xfrm>
            <a:off x="10310597" y="7806281"/>
            <a:ext cx="3420000" cy="9000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3200">
                <a:latin typeface="+mj-lt"/>
              </a:rPr>
              <a:t>ACCIDENTS</a:t>
            </a:r>
          </a:p>
        </p:txBody>
      </p:sp>
      <p:sp>
        <p:nvSpPr>
          <p:cNvPr id="23" name="Rectangle 22">
            <a:extLst>
              <a:ext uri="{FF2B5EF4-FFF2-40B4-BE49-F238E27FC236}">
                <a16:creationId xmlns:a16="http://schemas.microsoft.com/office/drawing/2014/main" id="{84BBF06C-532A-F307-977D-DC8BA3DDEAFB}"/>
              </a:ext>
            </a:extLst>
          </p:cNvPr>
          <p:cNvSpPr>
            <a:spLocks/>
          </p:cNvSpPr>
          <p:nvPr/>
        </p:nvSpPr>
        <p:spPr>
          <a:xfrm>
            <a:off x="10310595" y="6003834"/>
            <a:ext cx="3420000" cy="900000"/>
          </a:xfrm>
          <a:prstGeom prst="rect">
            <a:avLst/>
          </a:prstGeom>
          <a:solidFill>
            <a:schemeClr val="accent4">
              <a:lumMod val="20000"/>
              <a:lumOff val="80000"/>
            </a:schemeClr>
          </a:solidFill>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2400">
                <a:solidFill>
                  <a:schemeClr val="accent4"/>
                </a:solidFill>
                <a:latin typeface="+mj-lt"/>
              </a:rPr>
              <a:t>HUMAN ERROR</a:t>
            </a:r>
          </a:p>
        </p:txBody>
      </p:sp>
      <p:sp>
        <p:nvSpPr>
          <p:cNvPr id="24" name="Rectangle 23">
            <a:extLst>
              <a:ext uri="{FF2B5EF4-FFF2-40B4-BE49-F238E27FC236}">
                <a16:creationId xmlns:a16="http://schemas.microsoft.com/office/drawing/2014/main" id="{00B483E6-F41C-9163-ED63-9189F275A5DA}"/>
              </a:ext>
            </a:extLst>
          </p:cNvPr>
          <p:cNvSpPr/>
          <p:nvPr/>
        </p:nvSpPr>
        <p:spPr>
          <a:xfrm>
            <a:off x="10308212" y="9250138"/>
            <a:ext cx="3431804" cy="472699"/>
          </a:xfrm>
          <a:prstGeom prst="rect">
            <a:avLst/>
          </a:prstGeom>
          <a:noFill/>
          <a:ln w="12700">
            <a:solidFill>
              <a:schemeClr val="accent3"/>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accent3"/>
                </a:solidFill>
              </a:rPr>
              <a:t>Natural Hazards</a:t>
            </a:r>
          </a:p>
        </p:txBody>
      </p:sp>
      <p:sp>
        <p:nvSpPr>
          <p:cNvPr id="25" name="Rectangle 24">
            <a:extLst>
              <a:ext uri="{FF2B5EF4-FFF2-40B4-BE49-F238E27FC236}">
                <a16:creationId xmlns:a16="http://schemas.microsoft.com/office/drawing/2014/main" id="{9A018157-7D41-8DA2-A3E5-9A5679F70D13}"/>
              </a:ext>
            </a:extLst>
          </p:cNvPr>
          <p:cNvSpPr>
            <a:spLocks/>
          </p:cNvSpPr>
          <p:nvPr/>
        </p:nvSpPr>
        <p:spPr>
          <a:xfrm>
            <a:off x="10310594" y="4201387"/>
            <a:ext cx="3420000" cy="900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t>OPERATION AND RISK CONTROL ACTIVITIES </a:t>
            </a:r>
          </a:p>
        </p:txBody>
      </p:sp>
      <p:sp>
        <p:nvSpPr>
          <p:cNvPr id="26" name="Rectangle 25">
            <a:extLst>
              <a:ext uri="{FF2B5EF4-FFF2-40B4-BE49-F238E27FC236}">
                <a16:creationId xmlns:a16="http://schemas.microsoft.com/office/drawing/2014/main" id="{99E48A92-F0ED-4B07-808F-C029C3E0D500}"/>
              </a:ext>
            </a:extLst>
          </p:cNvPr>
          <p:cNvSpPr>
            <a:spLocks/>
          </p:cNvSpPr>
          <p:nvPr/>
        </p:nvSpPr>
        <p:spPr>
          <a:xfrm>
            <a:off x="2135294" y="6003834"/>
            <a:ext cx="3420000" cy="900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ea typeface="Open Sans Light" panose="020B0306030504020204" pitchFamily="34" charset="0"/>
                <a:cs typeface="Open Sans Light" panose="020B0306030504020204" pitchFamily="34" charset="0"/>
              </a:rPr>
              <a:t>PSM SYSTEMS</a:t>
            </a:r>
          </a:p>
        </p:txBody>
      </p:sp>
      <p:sp>
        <p:nvSpPr>
          <p:cNvPr id="29" name="Rectangle 28">
            <a:extLst>
              <a:ext uri="{FF2B5EF4-FFF2-40B4-BE49-F238E27FC236}">
                <a16:creationId xmlns:a16="http://schemas.microsoft.com/office/drawing/2014/main" id="{524C330A-9748-33B5-93F8-32F031DE81E7}"/>
              </a:ext>
            </a:extLst>
          </p:cNvPr>
          <p:cNvSpPr>
            <a:spLocks/>
          </p:cNvSpPr>
          <p:nvPr/>
        </p:nvSpPr>
        <p:spPr>
          <a:xfrm>
            <a:off x="2140077" y="4201387"/>
            <a:ext cx="3420000" cy="900000"/>
          </a:xfrm>
          <a:prstGeom prst="rect">
            <a:avLst/>
          </a:prstGeom>
          <a:noFill/>
          <a:ln>
            <a:solidFill>
              <a:schemeClr val="accent2"/>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chemeClr val="accent2"/>
                </a:solidFill>
                <a:latin typeface="Open Sans ExtraBold" panose="020B0906030804020204" pitchFamily="34" charset="0"/>
                <a:ea typeface="Open Sans ExtraBold" panose="020B0906030804020204" pitchFamily="34" charset="0"/>
                <a:cs typeface="Open Sans ExtraBold" panose="020B0906030804020204" pitchFamily="34" charset="0"/>
              </a:rPr>
              <a:t>HUMANS</a:t>
            </a:r>
            <a:endParaRPr lang="en-US" sz="3200">
              <a:solidFill>
                <a:schemeClr val="accent2"/>
              </a:solidFill>
              <a:latin typeface="Open Sans ExtraBold" panose="020B0906030804020204" pitchFamily="34" charset="0"/>
              <a:ea typeface="Open Sans ExtraBold" panose="020B0906030804020204" pitchFamily="34" charset="0"/>
              <a:cs typeface="Open Sans ExtraBold" panose="020B0906030804020204" pitchFamily="34" charset="0"/>
            </a:endParaRPr>
          </a:p>
        </p:txBody>
      </p:sp>
      <p:sp>
        <p:nvSpPr>
          <p:cNvPr id="30" name="Rectangle 29">
            <a:extLst>
              <a:ext uri="{FF2B5EF4-FFF2-40B4-BE49-F238E27FC236}">
                <a16:creationId xmlns:a16="http://schemas.microsoft.com/office/drawing/2014/main" id="{71C7C84D-CA74-13C8-0378-7B61ED7BCEBE}"/>
              </a:ext>
            </a:extLst>
          </p:cNvPr>
          <p:cNvSpPr>
            <a:spLocks/>
          </p:cNvSpPr>
          <p:nvPr/>
        </p:nvSpPr>
        <p:spPr>
          <a:xfrm>
            <a:off x="6585404" y="4208758"/>
            <a:ext cx="2706808" cy="44169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accent2"/>
                </a:solidFill>
                <a:latin typeface="Open Sans Semibold" panose="020B0706030804020204" pitchFamily="34" charset="0"/>
                <a:ea typeface="Open Sans Semibold" panose="020B0706030804020204" pitchFamily="34" charset="0"/>
                <a:cs typeface="Open Sans Semibold" panose="020B0706030804020204" pitchFamily="34" charset="0"/>
              </a:rPr>
              <a:t>Perform</a:t>
            </a:r>
          </a:p>
        </p:txBody>
      </p:sp>
      <p:sp>
        <p:nvSpPr>
          <p:cNvPr id="32" name="Rectangle 31">
            <a:extLst>
              <a:ext uri="{FF2B5EF4-FFF2-40B4-BE49-F238E27FC236}">
                <a16:creationId xmlns:a16="http://schemas.microsoft.com/office/drawing/2014/main" id="{6ECF8444-90A8-A134-32AD-C49E4FCECB3E}"/>
              </a:ext>
            </a:extLst>
          </p:cNvPr>
          <p:cNvSpPr/>
          <p:nvPr/>
        </p:nvSpPr>
        <p:spPr>
          <a:xfrm>
            <a:off x="6578299" y="6001910"/>
            <a:ext cx="2716295" cy="44169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accent2"/>
                </a:solidFill>
                <a:latin typeface="Open Sans Semibold" panose="020B0706030804020204" pitchFamily="34" charset="0"/>
                <a:ea typeface="Open Sans Semibold" panose="020B0706030804020204" pitchFamily="34" charset="0"/>
                <a:cs typeface="Open Sans Semibold" panose="020B0706030804020204" pitchFamily="34" charset="0"/>
              </a:rPr>
              <a:t>Weak HF Control</a:t>
            </a:r>
          </a:p>
        </p:txBody>
      </p:sp>
      <p:sp>
        <p:nvSpPr>
          <p:cNvPr id="33" name="Rectangle 32">
            <a:extLst>
              <a:ext uri="{FF2B5EF4-FFF2-40B4-BE49-F238E27FC236}">
                <a16:creationId xmlns:a16="http://schemas.microsoft.com/office/drawing/2014/main" id="{E973405A-B490-5B15-7595-0DB3A676A779}"/>
              </a:ext>
            </a:extLst>
          </p:cNvPr>
          <p:cNvSpPr/>
          <p:nvPr/>
        </p:nvSpPr>
        <p:spPr>
          <a:xfrm>
            <a:off x="6583084" y="6459913"/>
            <a:ext cx="2709128" cy="45386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accent2"/>
                </a:solidFill>
                <a:latin typeface="Open Sans Semibold" panose="020B0706030804020204" pitchFamily="34" charset="0"/>
                <a:ea typeface="Open Sans Semibold" panose="020B0706030804020204" pitchFamily="34" charset="0"/>
                <a:cs typeface="Open Sans Semibold" panose="020B0706030804020204" pitchFamily="34" charset="0"/>
              </a:rPr>
              <a:t>Increases HE</a:t>
            </a:r>
          </a:p>
        </p:txBody>
      </p:sp>
      <p:cxnSp>
        <p:nvCxnSpPr>
          <p:cNvPr id="34" name="Straight Arrow Connector 33">
            <a:extLst>
              <a:ext uri="{FF2B5EF4-FFF2-40B4-BE49-F238E27FC236}">
                <a16:creationId xmlns:a16="http://schemas.microsoft.com/office/drawing/2014/main" id="{46BF4F88-67E3-C304-E701-B27354DC5411}"/>
              </a:ext>
            </a:extLst>
          </p:cNvPr>
          <p:cNvCxnSpPr>
            <a:stCxn id="26" idx="3"/>
            <a:endCxn id="23" idx="1"/>
          </p:cNvCxnSpPr>
          <p:nvPr/>
        </p:nvCxnSpPr>
        <p:spPr>
          <a:xfrm>
            <a:off x="5555294" y="6453834"/>
            <a:ext cx="4755301" cy="0"/>
          </a:xfrm>
          <a:prstGeom prst="straightConnector1">
            <a:avLst/>
          </a:prstGeom>
          <a:ln w="9525">
            <a:solidFill>
              <a:schemeClr val="accent2"/>
            </a:solidFill>
            <a:prstDash val="lgDash"/>
            <a:tailEnd type="triangle"/>
          </a:ln>
        </p:spPr>
        <p:style>
          <a:lnRef idx="2">
            <a:schemeClr val="accent1"/>
          </a:lnRef>
          <a:fillRef idx="0">
            <a:schemeClr val="accent1"/>
          </a:fillRef>
          <a:effectRef idx="1">
            <a:schemeClr val="accent1"/>
          </a:effectRef>
          <a:fontRef idx="minor">
            <a:schemeClr val="tx1"/>
          </a:fontRef>
        </p:style>
      </p:cxnSp>
      <p:cxnSp>
        <p:nvCxnSpPr>
          <p:cNvPr id="35" name="Straight Arrow Connector 34">
            <a:extLst>
              <a:ext uri="{FF2B5EF4-FFF2-40B4-BE49-F238E27FC236}">
                <a16:creationId xmlns:a16="http://schemas.microsoft.com/office/drawing/2014/main" id="{CAAD5182-8BEE-10F8-8977-29360D4846DD}"/>
              </a:ext>
            </a:extLst>
          </p:cNvPr>
          <p:cNvCxnSpPr>
            <a:cxnSpLocks/>
            <a:stCxn id="29" idx="3"/>
            <a:endCxn id="25" idx="1"/>
          </p:cNvCxnSpPr>
          <p:nvPr/>
        </p:nvCxnSpPr>
        <p:spPr>
          <a:xfrm>
            <a:off x="5560077" y="4651387"/>
            <a:ext cx="4750517" cy="0"/>
          </a:xfrm>
          <a:prstGeom prst="straightConnector1">
            <a:avLst/>
          </a:prstGeom>
          <a:ln w="9525">
            <a:solidFill>
              <a:schemeClr val="accent2"/>
            </a:solidFill>
            <a:prstDash val="lgDash"/>
            <a:tailEnd type="triangle"/>
          </a:ln>
        </p:spPr>
        <p:style>
          <a:lnRef idx="2">
            <a:schemeClr val="accent1"/>
          </a:lnRef>
          <a:fillRef idx="0">
            <a:schemeClr val="accent1"/>
          </a:fillRef>
          <a:effectRef idx="1">
            <a:schemeClr val="accent1"/>
          </a:effectRef>
          <a:fontRef idx="minor">
            <a:schemeClr val="tx1"/>
          </a:fontRef>
        </p:style>
      </p:cxnSp>
      <p:cxnSp>
        <p:nvCxnSpPr>
          <p:cNvPr id="37" name="Straight Arrow Connector 36">
            <a:extLst>
              <a:ext uri="{FF2B5EF4-FFF2-40B4-BE49-F238E27FC236}">
                <a16:creationId xmlns:a16="http://schemas.microsoft.com/office/drawing/2014/main" id="{D7FBB5A8-19C7-F306-F32C-F0B2BC8B92CC}"/>
              </a:ext>
            </a:extLst>
          </p:cNvPr>
          <p:cNvCxnSpPr>
            <a:cxnSpLocks/>
            <a:stCxn id="29" idx="2"/>
            <a:endCxn id="26" idx="0"/>
          </p:cNvCxnSpPr>
          <p:nvPr/>
        </p:nvCxnSpPr>
        <p:spPr>
          <a:xfrm flipH="1">
            <a:off x="3845294" y="5101387"/>
            <a:ext cx="4783" cy="902447"/>
          </a:xfrm>
          <a:prstGeom prst="straightConnector1">
            <a:avLst/>
          </a:prstGeom>
          <a:ln w="9525">
            <a:solidFill>
              <a:schemeClr val="accent2"/>
            </a:solidFill>
            <a:prstDash val="lgDash"/>
            <a:tailEnd type="triangle"/>
          </a:ln>
        </p:spPr>
        <p:style>
          <a:lnRef idx="2">
            <a:schemeClr val="accent1"/>
          </a:lnRef>
          <a:fillRef idx="0">
            <a:schemeClr val="accent1"/>
          </a:fillRef>
          <a:effectRef idx="1">
            <a:schemeClr val="accent1"/>
          </a:effectRef>
          <a:fontRef idx="minor">
            <a:schemeClr val="tx1"/>
          </a:fontRef>
        </p:style>
      </p:cxnSp>
      <p:sp>
        <p:nvSpPr>
          <p:cNvPr id="38" name="Rectangle 37">
            <a:extLst>
              <a:ext uri="{FF2B5EF4-FFF2-40B4-BE49-F238E27FC236}">
                <a16:creationId xmlns:a16="http://schemas.microsoft.com/office/drawing/2014/main" id="{6DBF3102-1903-D912-916A-676AD8FBB289}"/>
              </a:ext>
            </a:extLst>
          </p:cNvPr>
          <p:cNvSpPr/>
          <p:nvPr/>
        </p:nvSpPr>
        <p:spPr>
          <a:xfrm>
            <a:off x="3858737" y="5364693"/>
            <a:ext cx="1220469" cy="3722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a:solidFill>
                  <a:schemeClr val="accent2"/>
                </a:solidFill>
                <a:latin typeface="Open Sans Semibold" panose="020B0706030804020204" pitchFamily="34" charset="0"/>
                <a:ea typeface="Open Sans Semibold" panose="020B0706030804020204" pitchFamily="34" charset="0"/>
                <a:cs typeface="Open Sans Semibold" panose="020B0706030804020204" pitchFamily="34" charset="0"/>
              </a:rPr>
              <a:t>Design</a:t>
            </a:r>
          </a:p>
        </p:txBody>
      </p:sp>
      <p:cxnSp>
        <p:nvCxnSpPr>
          <p:cNvPr id="40" name="Straight Arrow Connector 39">
            <a:extLst>
              <a:ext uri="{FF2B5EF4-FFF2-40B4-BE49-F238E27FC236}">
                <a16:creationId xmlns:a16="http://schemas.microsoft.com/office/drawing/2014/main" id="{366D3762-411E-75F7-2A90-7E0D37EE4F23}"/>
              </a:ext>
            </a:extLst>
          </p:cNvPr>
          <p:cNvCxnSpPr>
            <a:cxnSpLocks/>
            <a:stCxn id="23" idx="2"/>
            <a:endCxn id="13" idx="0"/>
          </p:cNvCxnSpPr>
          <p:nvPr/>
        </p:nvCxnSpPr>
        <p:spPr>
          <a:xfrm>
            <a:off x="12020595" y="6903834"/>
            <a:ext cx="2" cy="902447"/>
          </a:xfrm>
          <a:prstGeom prst="straightConnector1">
            <a:avLst/>
          </a:prstGeom>
          <a:ln w="9525">
            <a:solidFill>
              <a:schemeClr val="accent4"/>
            </a:solidFill>
            <a:prstDash val="lgDash"/>
            <a:tailEnd type="triangle"/>
          </a:ln>
        </p:spPr>
        <p:style>
          <a:lnRef idx="2">
            <a:schemeClr val="accent1"/>
          </a:lnRef>
          <a:fillRef idx="0">
            <a:schemeClr val="accent1"/>
          </a:fillRef>
          <a:effectRef idx="1">
            <a:schemeClr val="accent1"/>
          </a:effectRef>
          <a:fontRef idx="minor">
            <a:schemeClr val="tx1"/>
          </a:fontRef>
        </p:style>
      </p:cxnSp>
      <p:cxnSp>
        <p:nvCxnSpPr>
          <p:cNvPr id="51" name="Straight Arrow Connector 50">
            <a:extLst>
              <a:ext uri="{FF2B5EF4-FFF2-40B4-BE49-F238E27FC236}">
                <a16:creationId xmlns:a16="http://schemas.microsoft.com/office/drawing/2014/main" id="{AA8CDCE2-220A-E4A9-DFFA-67DFF5E34DA9}"/>
              </a:ext>
            </a:extLst>
          </p:cNvPr>
          <p:cNvCxnSpPr>
            <a:cxnSpLocks/>
            <a:stCxn id="24" idx="0"/>
            <a:endCxn id="13" idx="2"/>
          </p:cNvCxnSpPr>
          <p:nvPr/>
        </p:nvCxnSpPr>
        <p:spPr>
          <a:xfrm flipH="1" flipV="1">
            <a:off x="12020597" y="8706281"/>
            <a:ext cx="3517" cy="543857"/>
          </a:xfrm>
          <a:prstGeom prst="straightConnector1">
            <a:avLst/>
          </a:prstGeom>
          <a:ln w="9525">
            <a:solidFill>
              <a:schemeClr val="accent3"/>
            </a:solidFill>
            <a:prstDash val="lgDash"/>
            <a:tailEnd type="triangle"/>
          </a:ln>
        </p:spPr>
        <p:style>
          <a:lnRef idx="2">
            <a:schemeClr val="accent1"/>
          </a:lnRef>
          <a:fillRef idx="0">
            <a:schemeClr val="accent1"/>
          </a:fillRef>
          <a:effectRef idx="1">
            <a:schemeClr val="accent1"/>
          </a:effectRef>
          <a:fontRef idx="minor">
            <a:schemeClr val="tx1"/>
          </a:fontRef>
        </p:style>
      </p:cxnSp>
      <p:sp>
        <p:nvSpPr>
          <p:cNvPr id="57" name="Rectangle 56">
            <a:extLst>
              <a:ext uri="{FF2B5EF4-FFF2-40B4-BE49-F238E27FC236}">
                <a16:creationId xmlns:a16="http://schemas.microsoft.com/office/drawing/2014/main" id="{705A8746-2AB4-4A61-6ACF-5DC44E58E41A}"/>
              </a:ext>
            </a:extLst>
          </p:cNvPr>
          <p:cNvSpPr/>
          <p:nvPr/>
        </p:nvSpPr>
        <p:spPr>
          <a:xfrm>
            <a:off x="12025306" y="6901717"/>
            <a:ext cx="1714710" cy="90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a:solidFill>
                  <a:schemeClr val="accent4"/>
                </a:solidFill>
                <a:latin typeface="Open Sans ExtraBold" panose="020B0906030804020204" pitchFamily="34" charset="0"/>
                <a:ea typeface="Open Sans ExtraBold" panose="020B0906030804020204" pitchFamily="34" charset="0"/>
                <a:cs typeface="Open Sans ExtraBold" panose="020B0906030804020204" pitchFamily="34" charset="0"/>
              </a:rPr>
              <a:t>99%</a:t>
            </a:r>
          </a:p>
        </p:txBody>
      </p:sp>
      <p:sp>
        <p:nvSpPr>
          <p:cNvPr id="59" name="Rectangle 58">
            <a:extLst>
              <a:ext uri="{FF2B5EF4-FFF2-40B4-BE49-F238E27FC236}">
                <a16:creationId xmlns:a16="http://schemas.microsoft.com/office/drawing/2014/main" id="{A559E348-6EC4-8592-652A-CC4EED680A2E}"/>
              </a:ext>
            </a:extLst>
          </p:cNvPr>
          <p:cNvSpPr/>
          <p:nvPr/>
        </p:nvSpPr>
        <p:spPr>
          <a:xfrm>
            <a:off x="12025306" y="8708728"/>
            <a:ext cx="857360" cy="53684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a:solidFill>
                  <a:schemeClr val="accent3"/>
                </a:solidFill>
                <a:ea typeface="Open Sans ExtraBold" panose="020B0906030804020204" pitchFamily="34" charset="0"/>
                <a:cs typeface="Open Sans ExtraBold" panose="020B0906030804020204" pitchFamily="34" charset="0"/>
              </a:rPr>
              <a:t>1%</a:t>
            </a:r>
          </a:p>
        </p:txBody>
      </p:sp>
      <p:cxnSp>
        <p:nvCxnSpPr>
          <p:cNvPr id="60" name="Straight Arrow Connector 59">
            <a:extLst>
              <a:ext uri="{FF2B5EF4-FFF2-40B4-BE49-F238E27FC236}">
                <a16:creationId xmlns:a16="http://schemas.microsoft.com/office/drawing/2014/main" id="{BE5F6F34-ED73-F3E5-278A-F19BAEB5109B}"/>
              </a:ext>
            </a:extLst>
          </p:cNvPr>
          <p:cNvCxnSpPr>
            <a:cxnSpLocks/>
            <a:stCxn id="25" idx="2"/>
            <a:endCxn id="23" idx="0"/>
          </p:cNvCxnSpPr>
          <p:nvPr/>
        </p:nvCxnSpPr>
        <p:spPr>
          <a:xfrm>
            <a:off x="12020594" y="5101387"/>
            <a:ext cx="1" cy="902447"/>
          </a:xfrm>
          <a:prstGeom prst="straightConnector1">
            <a:avLst/>
          </a:prstGeom>
          <a:ln w="9525">
            <a:solidFill>
              <a:schemeClr val="accent2"/>
            </a:solidFill>
            <a:prstDash val="lgDash"/>
            <a:tailEnd type="triangle"/>
          </a:ln>
        </p:spPr>
        <p:style>
          <a:lnRef idx="2">
            <a:schemeClr val="accent1"/>
          </a:lnRef>
          <a:fillRef idx="0">
            <a:schemeClr val="accent1"/>
          </a:fillRef>
          <a:effectRef idx="1">
            <a:schemeClr val="accent1"/>
          </a:effectRef>
          <a:fontRef idx="minor">
            <a:schemeClr val="tx1"/>
          </a:fontRef>
        </p:style>
      </p:cxnSp>
      <p:sp>
        <p:nvSpPr>
          <p:cNvPr id="66" name="TextBox 65">
            <a:extLst>
              <a:ext uri="{FF2B5EF4-FFF2-40B4-BE49-F238E27FC236}">
                <a16:creationId xmlns:a16="http://schemas.microsoft.com/office/drawing/2014/main" id="{1AFA90C8-73BD-F4D8-A2D1-39534D0CA938}"/>
              </a:ext>
            </a:extLst>
          </p:cNvPr>
          <p:cNvSpPr txBox="1"/>
          <p:nvPr/>
        </p:nvSpPr>
        <p:spPr>
          <a:xfrm>
            <a:off x="2259805" y="8640578"/>
            <a:ext cx="4111283" cy="923330"/>
          </a:xfrm>
          <a:prstGeom prst="rect">
            <a:avLst/>
          </a:prstGeom>
          <a:noFill/>
        </p:spPr>
        <p:txBody>
          <a:bodyPr wrap="square" rtlCol="0">
            <a:spAutoFit/>
          </a:bodyPr>
          <a:lstStyle/>
          <a:p>
            <a:r>
              <a:rPr lang="en-US" sz="1800" i="1" dirty="0">
                <a:solidFill>
                  <a:schemeClr val="accent3"/>
                </a:solidFill>
              </a:rPr>
              <a:t>Relative impact poor management of each Human Factor has on Human Error Rate</a:t>
            </a:r>
          </a:p>
        </p:txBody>
      </p:sp>
      <p:cxnSp>
        <p:nvCxnSpPr>
          <p:cNvPr id="67" name="Connector: Curved 66">
            <a:extLst>
              <a:ext uri="{FF2B5EF4-FFF2-40B4-BE49-F238E27FC236}">
                <a16:creationId xmlns:a16="http://schemas.microsoft.com/office/drawing/2014/main" id="{CE04861E-89A8-01CE-C23D-E2CB5DAC0416}"/>
              </a:ext>
            </a:extLst>
          </p:cNvPr>
          <p:cNvCxnSpPr>
            <a:cxnSpLocks/>
            <a:stCxn id="33" idx="2"/>
            <a:endCxn id="66" idx="3"/>
          </p:cNvCxnSpPr>
          <p:nvPr/>
        </p:nvCxnSpPr>
        <p:spPr>
          <a:xfrm rot="5400000">
            <a:off x="6060135" y="7224729"/>
            <a:ext cx="2188467" cy="1566560"/>
          </a:xfrm>
          <a:prstGeom prst="curvedConnector2">
            <a:avLst/>
          </a:prstGeom>
          <a:ln w="9525">
            <a:solidFill>
              <a:schemeClr val="accent3"/>
            </a:solidFill>
            <a:prstDash val="dash"/>
            <a:tailEnd type="arrow" w="lg" len="lg"/>
          </a:ln>
        </p:spPr>
        <p:style>
          <a:lnRef idx="1">
            <a:schemeClr val="accent1"/>
          </a:lnRef>
          <a:fillRef idx="0">
            <a:schemeClr val="accent1"/>
          </a:fillRef>
          <a:effectRef idx="0">
            <a:schemeClr val="accent1"/>
          </a:effectRef>
          <a:fontRef idx="minor">
            <a:schemeClr val="tx1"/>
          </a:fontRef>
        </p:style>
      </p:cxnSp>
      <p:pic>
        <p:nvPicPr>
          <p:cNvPr id="71" name="Picture 70" descr="A qr code with a blue background&#10;&#10;AI-generated content may be incorrect.">
            <a:extLst>
              <a:ext uri="{FF2B5EF4-FFF2-40B4-BE49-F238E27FC236}">
                <a16:creationId xmlns:a16="http://schemas.microsoft.com/office/drawing/2014/main" id="{2632BE58-9F90-2539-7979-02863C42E27D}"/>
              </a:ext>
            </a:extLst>
          </p:cNvPr>
          <p:cNvPicPr>
            <a:picLocks noChangeAspect="1"/>
          </p:cNvPicPr>
          <p:nvPr/>
        </p:nvPicPr>
        <p:blipFill>
          <a:blip r:embed="rId4"/>
          <a:stretch>
            <a:fillRect/>
          </a:stretch>
        </p:blipFill>
        <p:spPr>
          <a:xfrm>
            <a:off x="916094" y="8495664"/>
            <a:ext cx="1224000" cy="1224000"/>
          </a:xfrm>
          <a:prstGeom prst="rect">
            <a:avLst/>
          </a:prstGeom>
          <a:ln w="19050">
            <a:solidFill>
              <a:schemeClr val="accent3"/>
            </a:solidFill>
          </a:ln>
        </p:spPr>
      </p:pic>
      <p:pic>
        <p:nvPicPr>
          <p:cNvPr id="73" name="Picture 72" descr="A qr code with a blue background&#10;&#10;AI-generated content may be incorrect.">
            <a:extLst>
              <a:ext uri="{FF2B5EF4-FFF2-40B4-BE49-F238E27FC236}">
                <a16:creationId xmlns:a16="http://schemas.microsoft.com/office/drawing/2014/main" id="{140DB077-7B19-4F8B-FF3F-F7918C9AB612}"/>
              </a:ext>
            </a:extLst>
          </p:cNvPr>
          <p:cNvPicPr>
            <a:picLocks noChangeAspect="1"/>
          </p:cNvPicPr>
          <p:nvPr/>
        </p:nvPicPr>
        <p:blipFill>
          <a:blip r:embed="rId5"/>
          <a:stretch>
            <a:fillRect/>
          </a:stretch>
        </p:blipFill>
        <p:spPr>
          <a:xfrm>
            <a:off x="28133576" y="17702425"/>
            <a:ext cx="1224000" cy="1224000"/>
          </a:xfrm>
          <a:prstGeom prst="rect">
            <a:avLst/>
          </a:prstGeom>
          <a:ln w="19050">
            <a:solidFill>
              <a:schemeClr val="accent3"/>
            </a:solidFill>
          </a:ln>
        </p:spPr>
      </p:pic>
      <p:pic>
        <p:nvPicPr>
          <p:cNvPr id="76" name="Picture 75" descr="A qr code with a few squares&#10;&#10;AI-generated content may be incorrect.">
            <a:extLst>
              <a:ext uri="{FF2B5EF4-FFF2-40B4-BE49-F238E27FC236}">
                <a16:creationId xmlns:a16="http://schemas.microsoft.com/office/drawing/2014/main" id="{7C6BBE3E-B1C7-B509-ABFE-FA055FA90F07}"/>
              </a:ext>
            </a:extLst>
          </p:cNvPr>
          <p:cNvPicPr>
            <a:picLocks noChangeAspect="1"/>
          </p:cNvPicPr>
          <p:nvPr/>
        </p:nvPicPr>
        <p:blipFill>
          <a:blip r:embed="rId6"/>
          <a:stretch>
            <a:fillRect/>
          </a:stretch>
        </p:blipFill>
        <p:spPr>
          <a:xfrm>
            <a:off x="28143956" y="24588423"/>
            <a:ext cx="1224000" cy="1224000"/>
          </a:xfrm>
          <a:prstGeom prst="rect">
            <a:avLst/>
          </a:prstGeom>
          <a:ln w="19050">
            <a:solidFill>
              <a:schemeClr val="accent3"/>
            </a:solidFill>
          </a:ln>
        </p:spPr>
      </p:pic>
    </p:spTree>
    <p:extLst>
      <p:ext uri="{BB962C8B-B14F-4D97-AF65-F5344CB8AC3E}">
        <p14:creationId xmlns:p14="http://schemas.microsoft.com/office/powerpoint/2010/main" val="2100279134"/>
      </p:ext>
    </p:extLst>
  </p:cSld>
  <p:clrMapOvr>
    <a:masterClrMapping/>
  </p:clrMapOvr>
</p:sld>
</file>

<file path=ppt/theme/theme1.xml><?xml version="1.0" encoding="utf-8"?>
<a:theme xmlns:a="http://schemas.openxmlformats.org/drawingml/2006/main" name="1_Office Theme">
  <a:themeElements>
    <a:clrScheme name="GCPS 2025">
      <a:dk1>
        <a:srgbClr val="000000"/>
      </a:dk1>
      <a:lt1>
        <a:srgbClr val="FFFFFF"/>
      </a:lt1>
      <a:dk2>
        <a:srgbClr val="002E57"/>
      </a:dk2>
      <a:lt2>
        <a:srgbClr val="E7E6E6"/>
      </a:lt2>
      <a:accent1>
        <a:srgbClr val="002E57"/>
      </a:accent1>
      <a:accent2>
        <a:srgbClr val="04588C"/>
      </a:accent2>
      <a:accent3>
        <a:srgbClr val="869CAF"/>
      </a:accent3>
      <a:accent4>
        <a:srgbClr val="D50F4A"/>
      </a:accent4>
      <a:accent5>
        <a:srgbClr val="8C327D"/>
      </a:accent5>
      <a:accent6>
        <a:srgbClr val="8C327D"/>
      </a:accent6>
      <a:hlink>
        <a:srgbClr val="D50F4A"/>
      </a:hlink>
      <a:folHlink>
        <a:srgbClr val="869CAF"/>
      </a:folHlink>
    </a:clrScheme>
    <a:fontScheme name="Open Sans">
      <a:majorFont>
        <a:latin typeface="Open Sans ExtraBold"/>
        <a:ea typeface=""/>
        <a:cs typeface="SABIC Typeface Text Light"/>
      </a:majorFont>
      <a:minorFont>
        <a:latin typeface="Open Sans Light"/>
        <a:ea typeface=""/>
        <a:cs typeface="SABIC Typeface Text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1460</Words>
  <Application>Microsoft Office PowerPoint</Application>
  <PresentationFormat>Custom</PresentationFormat>
  <Paragraphs>97</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Open Sans Semibold</vt:lpstr>
      <vt:lpstr>Arial</vt:lpstr>
      <vt:lpstr>Open Sans Light</vt:lpstr>
      <vt:lpstr>Impact</vt:lpstr>
      <vt:lpstr>Open Sans Extrabold</vt:lpstr>
      <vt:lpstr>Calibri</vt:lpstr>
      <vt:lpstr>Open Sans Extrabold</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 HF missing in PSM</dc:title>
  <dc:creator>Matias Massello</dc:creator>
  <cp:lastModifiedBy>Matias Massello</cp:lastModifiedBy>
  <cp:revision>387</cp:revision>
  <cp:lastPrinted>2025-03-12T17:16:50Z</cp:lastPrinted>
  <dcterms:created xsi:type="dcterms:W3CDTF">2012-03-28T17:38:50Z</dcterms:created>
  <dcterms:modified xsi:type="dcterms:W3CDTF">2025-03-21T20:22:57Z</dcterms:modified>
</cp:coreProperties>
</file>